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8" r:id="rId11"/>
    <p:sldId id="266" r:id="rId12"/>
    <p:sldId id="267" r:id="rId13"/>
    <p:sldId id="269" r:id="rId14"/>
    <p:sldId id="270" r:id="rId15"/>
    <p:sldId id="271" r:id="rId16"/>
    <p:sldId id="272" r:id="rId17"/>
    <p:sldId id="273" r:id="rId18"/>
    <p:sldId id="274" r:id="rId19"/>
    <p:sldId id="277" r:id="rId20"/>
    <p:sldId id="278" r:id="rId21"/>
    <p:sldId id="281" r:id="rId22"/>
    <p:sldId id="276" r:id="rId23"/>
    <p:sldId id="275" r:id="rId24"/>
    <p:sldId id="284" r:id="rId25"/>
    <p:sldId id="287" r:id="rId26"/>
    <p:sldId id="286" r:id="rId27"/>
    <p:sldId id="285" r:id="rId28"/>
    <p:sldId id="282" r:id="rId29"/>
    <p:sldId id="280" r:id="rId30"/>
    <p:sldId id="288" r:id="rId31"/>
    <p:sldId id="289" r:id="rId32"/>
    <p:sldId id="299" r:id="rId33"/>
    <p:sldId id="290" r:id="rId34"/>
    <p:sldId id="291" r:id="rId35"/>
    <p:sldId id="292" r:id="rId36"/>
    <p:sldId id="293" r:id="rId37"/>
    <p:sldId id="300" r:id="rId38"/>
    <p:sldId id="294" r:id="rId39"/>
    <p:sldId id="301" r:id="rId40"/>
    <p:sldId id="295" r:id="rId41"/>
    <p:sldId id="302" r:id="rId42"/>
    <p:sldId id="296" r:id="rId43"/>
    <p:sldId id="297" r:id="rId44"/>
    <p:sldId id="298" r:id="rId45"/>
    <p:sldId id="303" r:id="rId4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7" d="100"/>
          <a:sy n="87" d="100"/>
        </p:scale>
        <p:origin x="528"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32"/>
            <a:ext cx="2356674"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4/1/2024</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smtClean="0"/>
              <a:t>DISORDERS OF CEREBELLAR</a:t>
            </a:r>
            <a:br>
              <a:rPr lang="en-US" b="1" dirty="0" smtClean="0"/>
            </a:br>
            <a:endParaRPr lang="en-US" dirty="0"/>
          </a:p>
        </p:txBody>
      </p:sp>
      <p:sp>
        <p:nvSpPr>
          <p:cNvPr id="3" name="Subtitle 2"/>
          <p:cNvSpPr>
            <a:spLocks noGrp="1"/>
          </p:cNvSpPr>
          <p:nvPr>
            <p:ph type="subTitle" idx="1"/>
          </p:nvPr>
        </p:nvSpPr>
        <p:spPr/>
        <p:txBody>
          <a:bodyPr/>
          <a:lstStyle/>
          <a:p>
            <a:r>
              <a:rPr lang="en-US" dirty="0" err="1" smtClean="0"/>
              <a:t>Sne</a:t>
            </a:r>
            <a:r>
              <a:rPr lang="sr-Latn-RS" dirty="0" smtClean="0"/>
              <a:t>žana Lazarević, PhD</a:t>
            </a:r>
            <a:endParaRPr lang="en-US" dirty="0"/>
          </a:p>
        </p:txBody>
      </p:sp>
    </p:spTree>
    <p:extLst>
      <p:ext uri="{BB962C8B-B14F-4D97-AF65-F5344CB8AC3E}">
        <p14:creationId xmlns:p14="http://schemas.microsoft.com/office/powerpoint/2010/main" val="17313731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2400" dirty="0">
                <a:solidFill>
                  <a:prstClr val="black">
                    <a:lumMod val="85000"/>
                    <a:lumOff val="15000"/>
                  </a:prstClr>
                </a:solidFill>
              </a:rPr>
              <a:t>Three </a:t>
            </a:r>
            <a:r>
              <a:rPr lang="en-US" sz="2400" dirty="0">
                <a:solidFill>
                  <a:prstClr val="black">
                    <a:lumMod val="85000"/>
                    <a:lumOff val="15000"/>
                  </a:prstClr>
                </a:solidFill>
              </a:rPr>
              <a:t>characteristic physiologic patterns corresponding to these major divisions of the cerebellum have been delineated</a:t>
            </a:r>
            <a:endParaRPr lang="en-US" dirty="0"/>
          </a:p>
        </p:txBody>
      </p:sp>
      <p:sp>
        <p:nvSpPr>
          <p:cNvPr id="3" name="Content Placeholder 2"/>
          <p:cNvSpPr>
            <a:spLocks noGrp="1"/>
          </p:cNvSpPr>
          <p:nvPr>
            <p:ph sz="half" idx="1"/>
          </p:nvPr>
        </p:nvSpPr>
        <p:spPr>
          <a:xfrm>
            <a:off x="2589212" y="2133600"/>
            <a:ext cx="3477480" cy="3777622"/>
          </a:xfrm>
        </p:spPr>
        <p:txBody>
          <a:bodyPr/>
          <a:lstStyle/>
          <a:p>
            <a:r>
              <a:rPr lang="en-US" dirty="0"/>
              <a:t>These constellations find some similarities in the clinical syndromes that are observed when various parts of the cerebellum are damaged </a:t>
            </a:r>
            <a:endParaRPr lang="sr-Latn-RS" dirty="0"/>
          </a:p>
          <a:p>
            <a:r>
              <a:rPr lang="en-US" dirty="0"/>
              <a:t>special terminology is applied to the corresponding clinical findings in </a:t>
            </a:r>
            <a:r>
              <a:rPr lang="en-US" dirty="0" smtClean="0"/>
              <a:t>patients</a:t>
            </a:r>
            <a:endParaRPr lang="en-US" dirty="0"/>
          </a:p>
        </p:txBody>
      </p:sp>
      <p:pic>
        <p:nvPicPr>
          <p:cNvPr id="5" name="Picture 2" descr="C:\Users\Info\Pictures\Untitled-1 copy.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961185" y="1573823"/>
            <a:ext cx="6022730" cy="4853353"/>
          </a:xfrm>
          <a:prstGeom prst="rect">
            <a:avLst/>
          </a:prstGeom>
        </p:spPr>
      </p:pic>
    </p:spTree>
    <p:extLst>
      <p:ext uri="{BB962C8B-B14F-4D97-AF65-F5344CB8AC3E}">
        <p14:creationId xmlns:p14="http://schemas.microsoft.com/office/powerpoint/2010/main" val="40017304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400" dirty="0"/>
              <a:t>Three </a:t>
            </a:r>
            <a:r>
              <a:rPr lang="en-US" sz="2400" dirty="0"/>
              <a:t>characteristic physiologic patterns corresponding to these major divisions of the cerebellum have been delineated</a:t>
            </a:r>
          </a:p>
        </p:txBody>
      </p:sp>
      <p:sp>
        <p:nvSpPr>
          <p:cNvPr id="3" name="Content Placeholder 2"/>
          <p:cNvSpPr>
            <a:spLocks noGrp="1"/>
          </p:cNvSpPr>
          <p:nvPr>
            <p:ph idx="1"/>
          </p:nvPr>
        </p:nvSpPr>
        <p:spPr>
          <a:xfrm>
            <a:off x="2589212" y="1723291"/>
            <a:ext cx="8915400" cy="4589585"/>
          </a:xfrm>
        </p:spPr>
        <p:txBody>
          <a:bodyPr>
            <a:normAutofit/>
          </a:bodyPr>
          <a:lstStyle/>
          <a:p>
            <a:r>
              <a:rPr lang="en-US" dirty="0"/>
              <a:t>Lesions of the </a:t>
            </a:r>
            <a:r>
              <a:rPr lang="en-US" dirty="0" err="1"/>
              <a:t>nodulus</a:t>
            </a:r>
            <a:r>
              <a:rPr lang="en-US" dirty="0"/>
              <a:t> and </a:t>
            </a:r>
            <a:r>
              <a:rPr lang="en-US" dirty="0" err="1"/>
              <a:t>flocculus</a:t>
            </a:r>
            <a:r>
              <a:rPr lang="en-US" dirty="0"/>
              <a:t> have been associated with a disturbance of equilibrium and frequently with </a:t>
            </a:r>
            <a:r>
              <a:rPr lang="en-US" dirty="0" smtClean="0"/>
              <a:t>nystagmus</a:t>
            </a:r>
            <a:r>
              <a:rPr lang="sr-Latn-RS" dirty="0" smtClean="0"/>
              <a:t> -</a:t>
            </a:r>
            <a:r>
              <a:rPr lang="en-US" dirty="0" smtClean="0"/>
              <a:t> </a:t>
            </a:r>
            <a:r>
              <a:rPr lang="en-US" dirty="0"/>
              <a:t>individual movements of the limbs are not </a:t>
            </a:r>
            <a:r>
              <a:rPr lang="en-US" dirty="0" smtClean="0"/>
              <a:t>affected</a:t>
            </a:r>
            <a:endParaRPr lang="sr-Latn-RS" dirty="0" smtClean="0"/>
          </a:p>
          <a:p>
            <a:r>
              <a:rPr lang="en-US" dirty="0" smtClean="0"/>
              <a:t>Anterior </a:t>
            </a:r>
            <a:r>
              <a:rPr lang="en-US" dirty="0"/>
              <a:t>lobe ablation in primates results in increased shortening and lengthening reactions, somewhat increased tendon reflexes, and an exaggeration of the postural reflexes, particularly the "positive supporting reflex," in animals, which consists of extension of the limb in response to light pressure on the foot </a:t>
            </a:r>
            <a:r>
              <a:rPr lang="en-US" dirty="0" smtClean="0"/>
              <a:t>pad</a:t>
            </a:r>
            <a:endParaRPr lang="sr-Latn-RS" dirty="0" smtClean="0"/>
          </a:p>
          <a:p>
            <a:r>
              <a:rPr lang="en-US" dirty="0" smtClean="0"/>
              <a:t>Ablation </a:t>
            </a:r>
            <a:r>
              <a:rPr lang="en-US" dirty="0"/>
              <a:t>of a cerebellar hemisphere in </a:t>
            </a:r>
            <a:r>
              <a:rPr lang="en-US" dirty="0" smtClean="0"/>
              <a:t>monkeys </a:t>
            </a:r>
            <a:r>
              <a:rPr lang="en-US" dirty="0"/>
              <a:t>causes </a:t>
            </a:r>
            <a:r>
              <a:rPr lang="en-US" dirty="0" err="1"/>
              <a:t>hypotonia</a:t>
            </a:r>
            <a:r>
              <a:rPr lang="en-US" dirty="0"/>
              <a:t> and clumsiness of the ipsilateral </a:t>
            </a:r>
            <a:r>
              <a:rPr lang="en-US" dirty="0" smtClean="0"/>
              <a:t>limbs</a:t>
            </a:r>
            <a:endParaRPr lang="sr-Latn-RS" dirty="0" smtClean="0"/>
          </a:p>
          <a:p>
            <a:r>
              <a:rPr lang="en-US" dirty="0" smtClean="0"/>
              <a:t>if </a:t>
            </a:r>
            <a:r>
              <a:rPr lang="en-US" dirty="0"/>
              <a:t>the dentate nucleus is included in the hemispheric ablation, these abnormalities are more enduring and the limbs also show an ataxic, or "intention" </a:t>
            </a:r>
            <a:r>
              <a:rPr lang="en-US" dirty="0" smtClean="0"/>
              <a:t>tremor</a:t>
            </a:r>
            <a:endParaRPr lang="en-US" dirty="0"/>
          </a:p>
        </p:txBody>
      </p:sp>
    </p:spTree>
    <p:extLst>
      <p:ext uri="{BB962C8B-B14F-4D97-AF65-F5344CB8AC3E}">
        <p14:creationId xmlns:p14="http://schemas.microsoft.com/office/powerpoint/2010/main" val="37253934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Chambers and Sprague </a:t>
            </a:r>
            <a:br>
              <a:rPr lang="en-US" dirty="0"/>
            </a:br>
            <a:r>
              <a:rPr lang="en-US" dirty="0"/>
              <a:t>Jansen and </a:t>
            </a:r>
            <a:r>
              <a:rPr lang="en-US" dirty="0" err="1"/>
              <a:t>Brodal</a:t>
            </a:r>
            <a:r>
              <a:rPr lang="en-US" dirty="0"/>
              <a:t/>
            </a:r>
            <a:br>
              <a:rPr lang="en-US" dirty="0"/>
            </a:br>
            <a:endParaRPr lang="en-US" dirty="0"/>
          </a:p>
        </p:txBody>
      </p:sp>
      <p:sp>
        <p:nvSpPr>
          <p:cNvPr id="3" name="Content Placeholder 2"/>
          <p:cNvSpPr>
            <a:spLocks noGrp="1"/>
          </p:cNvSpPr>
          <p:nvPr>
            <p:ph sz="half" idx="1"/>
          </p:nvPr>
        </p:nvSpPr>
        <p:spPr/>
        <p:txBody>
          <a:bodyPr>
            <a:normAutofit/>
          </a:bodyPr>
          <a:lstStyle/>
          <a:p>
            <a:r>
              <a:rPr lang="en-US" dirty="0"/>
              <a:t>in respect to both its afferent and efferent projections, the cerebellum is organized into longitudinal (sagittal) rather than transverse </a:t>
            </a:r>
            <a:r>
              <a:rPr lang="en-US" dirty="0" smtClean="0"/>
              <a:t>zones</a:t>
            </a:r>
          </a:p>
          <a:p>
            <a:r>
              <a:rPr lang="en-US" dirty="0" smtClean="0"/>
              <a:t>There </a:t>
            </a:r>
            <a:r>
              <a:rPr lang="en-US" dirty="0"/>
              <a:t>are three longitudinal </a:t>
            </a:r>
            <a:r>
              <a:rPr lang="en-US" dirty="0" smtClean="0"/>
              <a:t>zones</a:t>
            </a:r>
          </a:p>
          <a:p>
            <a:pPr lvl="1"/>
            <a:r>
              <a:rPr lang="en-US" dirty="0" err="1" smtClean="0"/>
              <a:t>vermian</a:t>
            </a:r>
            <a:endParaRPr lang="en-US" dirty="0" smtClean="0"/>
          </a:p>
          <a:p>
            <a:pPr lvl="1"/>
            <a:r>
              <a:rPr lang="en-US" dirty="0" err="1" smtClean="0"/>
              <a:t>paravermian</a:t>
            </a:r>
            <a:r>
              <a:rPr lang="en-US" dirty="0" smtClean="0"/>
              <a:t> </a:t>
            </a:r>
            <a:r>
              <a:rPr lang="en-US" dirty="0"/>
              <a:t>or </a:t>
            </a:r>
            <a:r>
              <a:rPr lang="en-US" dirty="0" smtClean="0"/>
              <a:t>intermediate</a:t>
            </a:r>
          </a:p>
          <a:p>
            <a:pPr lvl="1"/>
            <a:r>
              <a:rPr lang="en-US" dirty="0" smtClean="0"/>
              <a:t>Lateral</a:t>
            </a:r>
          </a:p>
          <a:p>
            <a:pPr marL="457200" lvl="1" indent="0">
              <a:buNone/>
            </a:pPr>
            <a:r>
              <a:rPr lang="en-US" dirty="0" smtClean="0"/>
              <a:t>and </a:t>
            </a:r>
            <a:r>
              <a:rPr lang="en-US" dirty="0"/>
              <a:t>there seems to be considerable overlap from one to </a:t>
            </a:r>
            <a:r>
              <a:rPr lang="en-US" dirty="0" smtClean="0"/>
              <a:t>another</a:t>
            </a:r>
            <a:endParaRPr lang="en-US" dirty="0"/>
          </a:p>
          <a:p>
            <a:endParaRPr lang="en-US" dirty="0"/>
          </a:p>
        </p:txBody>
      </p:sp>
      <p:pic>
        <p:nvPicPr>
          <p:cNvPr id="4" name="Content Placeholder 3"/>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060223" y="1969478"/>
            <a:ext cx="4444390" cy="3799280"/>
          </a:xfrm>
        </p:spPr>
      </p:pic>
    </p:spTree>
    <p:extLst>
      <p:ext uri="{BB962C8B-B14F-4D97-AF65-F5344CB8AC3E}">
        <p14:creationId xmlns:p14="http://schemas.microsoft.com/office/powerpoint/2010/main" val="8341706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Chambers and </a:t>
            </a:r>
            <a:r>
              <a:rPr lang="en-US" dirty="0" smtClean="0"/>
              <a:t>Sprague</a:t>
            </a:r>
            <a:br>
              <a:rPr lang="en-US" dirty="0" smtClean="0"/>
            </a:br>
            <a:r>
              <a:rPr lang="en-US" sz="3200" dirty="0"/>
              <a:t>investigations in cats</a:t>
            </a:r>
            <a:r>
              <a:rPr lang="en-US" sz="3200" dirty="0" smtClean="0"/>
              <a:t> </a:t>
            </a:r>
            <a:endParaRPr lang="en-US" sz="3200" dirty="0"/>
          </a:p>
        </p:txBody>
      </p:sp>
      <p:sp>
        <p:nvSpPr>
          <p:cNvPr id="3" name="Content Placeholder 2"/>
          <p:cNvSpPr>
            <a:spLocks noGrp="1"/>
          </p:cNvSpPr>
          <p:nvPr>
            <p:ph idx="1"/>
          </p:nvPr>
        </p:nvSpPr>
        <p:spPr/>
        <p:txBody>
          <a:bodyPr/>
          <a:lstStyle/>
          <a:p>
            <a:r>
              <a:rPr lang="en-US" dirty="0"/>
              <a:t>T</a:t>
            </a:r>
            <a:r>
              <a:rPr lang="en-US" dirty="0" smtClean="0"/>
              <a:t>he VERMIAN ZONE coordinates </a:t>
            </a:r>
            <a:r>
              <a:rPr lang="en-US" dirty="0"/>
              <a:t>movements of the eyes and body with respect to gravity and movement of the head in </a:t>
            </a:r>
            <a:r>
              <a:rPr lang="en-US" dirty="0" smtClean="0"/>
              <a:t>space</a:t>
            </a:r>
          </a:p>
          <a:p>
            <a:endParaRPr lang="en-US" dirty="0" smtClean="0"/>
          </a:p>
          <a:p>
            <a:r>
              <a:rPr lang="en-US" dirty="0" smtClean="0"/>
              <a:t>The INTERMEDIATE ZONE, </a:t>
            </a:r>
            <a:r>
              <a:rPr lang="en-US" dirty="0"/>
              <a:t>which receives both peripheral and central projections (from motor cortex), influences postural tone and also individual movements of the ipsilateral </a:t>
            </a:r>
            <a:r>
              <a:rPr lang="en-US" dirty="0" smtClean="0"/>
              <a:t>limbs</a:t>
            </a:r>
          </a:p>
          <a:p>
            <a:endParaRPr lang="en-US" dirty="0" smtClean="0"/>
          </a:p>
          <a:p>
            <a:r>
              <a:rPr lang="en-US" dirty="0" smtClean="0"/>
              <a:t>The LATERAL ZONE is </a:t>
            </a:r>
            <a:r>
              <a:rPr lang="en-US" dirty="0"/>
              <a:t>concerned mainly with coordination of movements of the ipsilateral limbs but is also involved in other </a:t>
            </a:r>
            <a:r>
              <a:rPr lang="en-US" dirty="0" smtClean="0"/>
              <a:t>functions</a:t>
            </a:r>
            <a:endParaRPr lang="en-US" dirty="0"/>
          </a:p>
        </p:txBody>
      </p:sp>
    </p:spTree>
    <p:extLst>
      <p:ext uri="{BB962C8B-B14F-4D97-AF65-F5344CB8AC3E}">
        <p14:creationId xmlns:p14="http://schemas.microsoft.com/office/powerpoint/2010/main" val="33272956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efferent fibers of the cerebellar </a:t>
            </a:r>
            <a:r>
              <a:rPr lang="en-US" dirty="0" smtClean="0"/>
              <a:t>cortex </a:t>
            </a:r>
            <a:r>
              <a:rPr lang="en-US" sz="3100" dirty="0"/>
              <a:t>consist essentially of the axons of Purkinje cells</a:t>
            </a:r>
          </a:p>
        </p:txBody>
      </p:sp>
      <p:sp>
        <p:nvSpPr>
          <p:cNvPr id="3" name="Content Placeholder 2"/>
          <p:cNvSpPr>
            <a:spLocks noGrp="1"/>
          </p:cNvSpPr>
          <p:nvPr>
            <p:ph sz="half" idx="1"/>
          </p:nvPr>
        </p:nvSpPr>
        <p:spPr/>
        <p:txBody>
          <a:bodyPr>
            <a:normAutofit fontScale="92500"/>
          </a:bodyPr>
          <a:lstStyle/>
          <a:p>
            <a:r>
              <a:rPr lang="en-US" dirty="0" smtClean="0"/>
              <a:t>Those </a:t>
            </a:r>
            <a:r>
              <a:rPr lang="en-US" dirty="0"/>
              <a:t>project onto the deep cerebellar </a:t>
            </a:r>
            <a:r>
              <a:rPr lang="en-US" dirty="0" smtClean="0"/>
              <a:t>nuclei</a:t>
            </a:r>
          </a:p>
          <a:p>
            <a:r>
              <a:rPr lang="en-US" dirty="0" smtClean="0"/>
              <a:t>The </a:t>
            </a:r>
            <a:r>
              <a:rPr lang="en-US" dirty="0"/>
              <a:t>projections from Purkinje cells are inhibitory whereas those from the nuclei are excitatory on other parts of the motor nervous </a:t>
            </a:r>
            <a:r>
              <a:rPr lang="en-US" dirty="0" smtClean="0"/>
              <a:t>system</a:t>
            </a:r>
          </a:p>
          <a:p>
            <a:r>
              <a:rPr lang="en-US" dirty="0" smtClean="0"/>
              <a:t>Cells </a:t>
            </a:r>
            <a:r>
              <a:rPr lang="en-US" dirty="0"/>
              <a:t>of the vermis project mainly to the fastigial </a:t>
            </a:r>
            <a:r>
              <a:rPr lang="en-US" dirty="0" smtClean="0"/>
              <a:t>nucleus</a:t>
            </a:r>
          </a:p>
          <a:p>
            <a:r>
              <a:rPr lang="en-US" dirty="0" smtClean="0"/>
              <a:t>Those </a:t>
            </a:r>
            <a:r>
              <a:rPr lang="en-US" dirty="0"/>
              <a:t>of the intermediate zone, to the globose and emboliform nuclei </a:t>
            </a:r>
            <a:endParaRPr lang="en-US" dirty="0" smtClean="0"/>
          </a:p>
          <a:p>
            <a:r>
              <a:rPr lang="en-US" dirty="0"/>
              <a:t>T</a:t>
            </a:r>
            <a:r>
              <a:rPr lang="en-US" dirty="0" smtClean="0"/>
              <a:t>hose </a:t>
            </a:r>
            <a:r>
              <a:rPr lang="en-US" dirty="0"/>
              <a:t>of the lateral zone, to the dentate </a:t>
            </a:r>
            <a:r>
              <a:rPr lang="en-US" dirty="0" smtClean="0"/>
              <a:t>nucleus</a:t>
            </a:r>
            <a:endParaRPr lang="en-US" dirty="0"/>
          </a:p>
        </p:txBody>
      </p:sp>
      <p:pic>
        <p:nvPicPr>
          <p:cNvPr id="5" name="Picture 6" descr="C:\Users\Info\Pictures\cerebellum_cortex_10X.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191375" y="2402715"/>
            <a:ext cx="4313238" cy="3224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58836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4" y="624110"/>
            <a:ext cx="8911687" cy="861790"/>
          </a:xfrm>
        </p:spPr>
        <p:txBody>
          <a:bodyPr>
            <a:normAutofit/>
          </a:bodyPr>
          <a:lstStyle/>
          <a:p>
            <a:r>
              <a:rPr lang="en-US" sz="1600" dirty="0"/>
              <a:t>The deep cerebellar </a:t>
            </a:r>
            <a:r>
              <a:rPr lang="en-US" sz="1600" dirty="0" smtClean="0"/>
              <a:t>nuclei</a:t>
            </a:r>
            <a:br>
              <a:rPr lang="en-US" sz="1600" dirty="0" smtClean="0"/>
            </a:br>
            <a:r>
              <a:rPr lang="en-US" sz="1600" dirty="0"/>
              <a:t>project to the cerebral cortex and </a:t>
            </a:r>
            <a:r>
              <a:rPr lang="en-US" sz="1600" dirty="0" smtClean="0"/>
              <a:t>certain</a:t>
            </a:r>
            <a:br>
              <a:rPr lang="en-US" sz="1600" dirty="0" smtClean="0"/>
            </a:br>
            <a:r>
              <a:rPr lang="en-US" sz="1600" dirty="0" smtClean="0"/>
              <a:t> </a:t>
            </a:r>
            <a:r>
              <a:rPr lang="en-US" sz="1600" dirty="0"/>
              <a:t>brainstem nuclei via two main pathways</a:t>
            </a:r>
          </a:p>
        </p:txBody>
      </p:sp>
      <p:sp>
        <p:nvSpPr>
          <p:cNvPr id="3" name="Content Placeholder 2"/>
          <p:cNvSpPr>
            <a:spLocks noGrp="1"/>
          </p:cNvSpPr>
          <p:nvPr>
            <p:ph sz="half" idx="1"/>
          </p:nvPr>
        </p:nvSpPr>
        <p:spPr>
          <a:xfrm>
            <a:off x="2589212" y="1485899"/>
            <a:ext cx="4313864" cy="5002823"/>
          </a:xfrm>
        </p:spPr>
        <p:txBody>
          <a:bodyPr>
            <a:normAutofit fontScale="70000" lnSpcReduction="20000"/>
          </a:bodyPr>
          <a:lstStyle/>
          <a:p>
            <a:r>
              <a:rPr lang="en-US" dirty="0" smtClean="0"/>
              <a:t>fibers </a:t>
            </a:r>
            <a:r>
              <a:rPr lang="en-US" dirty="0"/>
              <a:t>from the dentate, emboliform, and globose nuclei form the superior cerebellar peduncle, enter the upper pontine tegmentum as the </a:t>
            </a:r>
            <a:r>
              <a:rPr lang="en-US" dirty="0" smtClean="0"/>
              <a:t>BRACHIUM CONJUNCTIVUM</a:t>
            </a:r>
          </a:p>
          <a:p>
            <a:r>
              <a:rPr lang="en-US" dirty="0" smtClean="0"/>
              <a:t>decussate </a:t>
            </a:r>
            <a:r>
              <a:rPr lang="en-US" dirty="0"/>
              <a:t>at the level of the inferior colliculus, and ascend to the ventrolateral nucleus of the thalamus and, to a lesser extent, to the </a:t>
            </a:r>
            <a:r>
              <a:rPr lang="en-US" dirty="0" err="1"/>
              <a:t>intralaminar</a:t>
            </a:r>
            <a:r>
              <a:rPr lang="en-US" dirty="0"/>
              <a:t> thalamic nuclei </a:t>
            </a:r>
            <a:endParaRPr lang="en-US" dirty="0" smtClean="0"/>
          </a:p>
          <a:p>
            <a:r>
              <a:rPr lang="en-US" dirty="0" smtClean="0"/>
              <a:t>Some </a:t>
            </a:r>
            <a:r>
              <a:rPr lang="en-US" dirty="0"/>
              <a:t>of the ascending fibers, soon after their decussation, synapse in the red nucleus, but most of them traverse this nucleus without terminating, and pass on to the </a:t>
            </a:r>
            <a:r>
              <a:rPr lang="en-US" dirty="0" smtClean="0"/>
              <a:t>thalamus</a:t>
            </a:r>
          </a:p>
          <a:p>
            <a:r>
              <a:rPr lang="en-US" dirty="0" smtClean="0"/>
              <a:t>Ventral </a:t>
            </a:r>
            <a:r>
              <a:rPr lang="en-US" dirty="0"/>
              <a:t>thalamic nuclear groups that receive these ascending efferent fibers project to the supplementary motor cortex of that </a:t>
            </a:r>
            <a:r>
              <a:rPr lang="en-US" dirty="0" smtClean="0"/>
              <a:t>side</a:t>
            </a:r>
          </a:p>
          <a:p>
            <a:r>
              <a:rPr lang="en-US" dirty="0" smtClean="0"/>
              <a:t>Since </a:t>
            </a:r>
            <a:r>
              <a:rPr lang="en-US" dirty="0"/>
              <a:t>the pathway from the cerebellar nuclei to the thalamus and then on to the motor cortex is crossed, and the connection from the motor cortex through the corticospinal is again crossed, the effects of a lesion in one cerebellar hemisphere are manifest by signs on the ipsilateral side of the </a:t>
            </a:r>
            <a:r>
              <a:rPr lang="en-US" dirty="0" smtClean="0"/>
              <a:t>body</a:t>
            </a:r>
            <a:endParaRPr lang="en-US" dirty="0"/>
          </a:p>
        </p:txBody>
      </p:sp>
      <p:pic>
        <p:nvPicPr>
          <p:cNvPr id="5" name="Content Placeholder 4"/>
          <p:cNvPicPr>
            <a:picLocks noGrp="1"/>
          </p:cNvPicPr>
          <p:nvPr>
            <p:ph sz="half" idx="2"/>
          </p:nvPr>
        </p:nvPicPr>
        <p:blipFill rotWithShape="1">
          <a:blip r:embed="rId2"/>
          <a:srcRect l="29743" t="15955" r="34231" b="6781"/>
          <a:stretch/>
        </p:blipFill>
        <p:spPr bwMode="auto">
          <a:xfrm>
            <a:off x="7429500" y="43962"/>
            <a:ext cx="4642339" cy="686679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427322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err="1"/>
              <a:t>Guillain</a:t>
            </a:r>
            <a:r>
              <a:rPr lang="en-US" sz="2800" dirty="0"/>
              <a:t>-Mollaret triangle</a:t>
            </a:r>
          </a:p>
        </p:txBody>
      </p:sp>
      <p:sp>
        <p:nvSpPr>
          <p:cNvPr id="3" name="Content Placeholder 2"/>
          <p:cNvSpPr>
            <a:spLocks noGrp="1"/>
          </p:cNvSpPr>
          <p:nvPr>
            <p:ph sz="half" idx="1"/>
          </p:nvPr>
        </p:nvSpPr>
        <p:spPr>
          <a:xfrm>
            <a:off x="2589212" y="1292469"/>
            <a:ext cx="4717196" cy="5073162"/>
          </a:xfrm>
        </p:spPr>
        <p:txBody>
          <a:bodyPr>
            <a:normAutofit fontScale="92500" lnSpcReduction="10000"/>
          </a:bodyPr>
          <a:lstStyle/>
          <a:p>
            <a:r>
              <a:rPr lang="en-US" dirty="0"/>
              <a:t>A small group of fibers of the superior cerebellar peduncle, following their decussation, descend in the ventromedial tegmentum of the brainstem via the central tegmental fasciculus and terminate in the </a:t>
            </a:r>
            <a:r>
              <a:rPr lang="en-US" dirty="0" err="1"/>
              <a:t>reticulotegmental</a:t>
            </a:r>
            <a:r>
              <a:rPr lang="en-US" dirty="0"/>
              <a:t> and </a:t>
            </a:r>
            <a:r>
              <a:rPr lang="en-US" dirty="0" err="1"/>
              <a:t>paramedian</a:t>
            </a:r>
            <a:r>
              <a:rPr lang="en-US" dirty="0"/>
              <a:t> reticular nuclei of the pons and inferior </a:t>
            </a:r>
            <a:r>
              <a:rPr lang="en-US" dirty="0" err="1"/>
              <a:t>olivary</a:t>
            </a:r>
            <a:r>
              <a:rPr lang="en-US" dirty="0"/>
              <a:t> nuclei of the </a:t>
            </a:r>
            <a:r>
              <a:rPr lang="en-US" dirty="0" smtClean="0"/>
              <a:t>medulla</a:t>
            </a:r>
          </a:p>
          <a:p>
            <a:r>
              <a:rPr lang="en-US" dirty="0" smtClean="0"/>
              <a:t>These </a:t>
            </a:r>
            <a:r>
              <a:rPr lang="en-US" dirty="0"/>
              <a:t>nuclei, in turn, project via the inferior cerebellar peduncle back to the cerebellum, mainly the anterior lobe, thus completing a cerebellar-reticular-cerebellar feedback </a:t>
            </a:r>
            <a:r>
              <a:rPr lang="en-US" dirty="0" smtClean="0"/>
              <a:t>system</a:t>
            </a:r>
          </a:p>
          <a:p>
            <a:r>
              <a:rPr lang="en-US" dirty="0" smtClean="0"/>
              <a:t>Several </a:t>
            </a:r>
            <a:r>
              <a:rPr lang="en-US" dirty="0"/>
              <a:t>clinical syndromes result from lesions in the loop, notably palatal myoclonus, one of the few disorders of involuntary movement that continues during </a:t>
            </a:r>
            <a:r>
              <a:rPr lang="en-US" dirty="0" smtClean="0"/>
              <a:t>sleep</a:t>
            </a:r>
            <a:endParaRPr lang="en-US" dirty="0"/>
          </a:p>
        </p:txBody>
      </p:sp>
      <p:pic>
        <p:nvPicPr>
          <p:cNvPr id="5" name="Content Placeholder 4"/>
          <p:cNvPicPr>
            <a:picLocks noGrp="1"/>
          </p:cNvPicPr>
          <p:nvPr>
            <p:ph sz="half" idx="2"/>
          </p:nvPr>
        </p:nvPicPr>
        <p:blipFill rotWithShape="1">
          <a:blip r:embed="rId2"/>
          <a:srcRect l="23975" t="14359" r="28333" b="6325"/>
          <a:stretch/>
        </p:blipFill>
        <p:spPr bwMode="auto">
          <a:xfrm>
            <a:off x="7112977" y="219808"/>
            <a:ext cx="4994031" cy="620736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310926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369421"/>
          </a:xfrm>
        </p:spPr>
        <p:txBody>
          <a:bodyPr>
            <a:normAutofit fontScale="90000"/>
          </a:bodyPr>
          <a:lstStyle/>
          <a:p>
            <a:r>
              <a:rPr lang="en-US" dirty="0" smtClean="0"/>
              <a:t> </a:t>
            </a:r>
            <a:endParaRPr lang="en-US" dirty="0"/>
          </a:p>
        </p:txBody>
      </p:sp>
      <p:sp>
        <p:nvSpPr>
          <p:cNvPr id="3" name="Content Placeholder 2"/>
          <p:cNvSpPr>
            <a:spLocks noGrp="1"/>
          </p:cNvSpPr>
          <p:nvPr>
            <p:ph idx="1"/>
          </p:nvPr>
        </p:nvSpPr>
        <p:spPr>
          <a:xfrm>
            <a:off x="2589212" y="70338"/>
            <a:ext cx="8915400" cy="5840884"/>
          </a:xfrm>
        </p:spPr>
        <p:txBody>
          <a:bodyPr>
            <a:normAutofit/>
          </a:bodyPr>
          <a:lstStyle/>
          <a:p>
            <a:r>
              <a:rPr lang="en-US" dirty="0"/>
              <a:t>The fastigial nucleus sends fibers to the vestibular nuclei of both sides and, to a lesser extent, to other nuclei of the reticular formation of the pons and </a:t>
            </a:r>
            <a:r>
              <a:rPr lang="en-US" dirty="0" smtClean="0"/>
              <a:t>medulla</a:t>
            </a:r>
            <a:endParaRPr lang="sr-Latn-RS" dirty="0" smtClean="0"/>
          </a:p>
          <a:p>
            <a:r>
              <a:rPr lang="en-US" dirty="0" smtClean="0"/>
              <a:t>There </a:t>
            </a:r>
            <a:r>
              <a:rPr lang="en-US" dirty="0"/>
              <a:t>are also direct fiber connections with the alpha and gamma motor neurons of the spinal </a:t>
            </a:r>
            <a:r>
              <a:rPr lang="en-US" dirty="0" smtClean="0"/>
              <a:t>cord</a:t>
            </a:r>
            <a:endParaRPr lang="sr-Latn-RS" dirty="0" smtClean="0"/>
          </a:p>
          <a:p>
            <a:r>
              <a:rPr lang="en-US" dirty="0" smtClean="0"/>
              <a:t>The </a:t>
            </a:r>
            <a:r>
              <a:rPr lang="en-US" dirty="0"/>
              <a:t>inferior </a:t>
            </a:r>
            <a:r>
              <a:rPr lang="en-US" dirty="0" err="1"/>
              <a:t>olivary</a:t>
            </a:r>
            <a:r>
              <a:rPr lang="en-US" dirty="0"/>
              <a:t> nuclei project via the </a:t>
            </a:r>
            <a:r>
              <a:rPr lang="en-US" dirty="0" smtClean="0"/>
              <a:t>inferior </a:t>
            </a:r>
            <a:r>
              <a:rPr lang="en-US" dirty="0"/>
              <a:t>cerebellar </a:t>
            </a:r>
            <a:r>
              <a:rPr lang="en-US" dirty="0" smtClean="0"/>
              <a:t>peduncle </a:t>
            </a:r>
            <a:r>
              <a:rPr lang="en-US" dirty="0"/>
              <a:t>to the contralateral cerebellar cortex and corresponding parts of the deep cerebellar nuclei. Thus the cerebellum influences motor activity through its connections with the motor cortex and brainstem nuclei and their descending motor </a:t>
            </a:r>
            <a:r>
              <a:rPr lang="en-US" dirty="0" smtClean="0"/>
              <a:t>pathways</a:t>
            </a:r>
            <a:endParaRPr lang="sr-Latn-RS" dirty="0" smtClean="0"/>
          </a:p>
          <a:p>
            <a:r>
              <a:rPr lang="en-US" dirty="0" err="1" smtClean="0"/>
              <a:t>Clinicopathologic</a:t>
            </a:r>
            <a:r>
              <a:rPr lang="en-US" dirty="0" smtClean="0"/>
              <a:t> </a:t>
            </a:r>
            <a:r>
              <a:rPr lang="en-US" dirty="0"/>
              <a:t>observations indicate that the cerebellar </a:t>
            </a:r>
            <a:r>
              <a:rPr lang="en-US" dirty="0" smtClean="0"/>
              <a:t>cortex</a:t>
            </a:r>
            <a:r>
              <a:rPr lang="sr-Latn-RS" dirty="0" smtClean="0"/>
              <a:t> - its</a:t>
            </a:r>
            <a:r>
              <a:rPr lang="en-US" dirty="0" smtClean="0"/>
              <a:t> </a:t>
            </a:r>
            <a:r>
              <a:rPr lang="en-US" dirty="0"/>
              <a:t>anterior lobe </a:t>
            </a:r>
            <a:r>
              <a:rPr lang="sr-Latn-RS" dirty="0" smtClean="0"/>
              <a:t>-</a:t>
            </a:r>
            <a:r>
              <a:rPr lang="en-US" dirty="0" smtClean="0"/>
              <a:t> </a:t>
            </a:r>
            <a:r>
              <a:rPr lang="en-US" dirty="0"/>
              <a:t>is organized </a:t>
            </a:r>
            <a:r>
              <a:rPr lang="en-US" dirty="0" err="1" smtClean="0"/>
              <a:t>somatotopically</a:t>
            </a:r>
            <a:r>
              <a:rPr lang="sr-Latn-RS" dirty="0" smtClean="0"/>
              <a:t> </a:t>
            </a:r>
          </a:p>
          <a:p>
            <a:r>
              <a:rPr lang="en-US" dirty="0" smtClean="0"/>
              <a:t>Diffuse </a:t>
            </a:r>
            <a:r>
              <a:rPr lang="en-US" dirty="0"/>
              <a:t>degenerations of the </a:t>
            </a:r>
            <a:r>
              <a:rPr lang="en-US" dirty="0" smtClean="0"/>
              <a:t>cerebellum have </a:t>
            </a:r>
            <a:r>
              <a:rPr lang="en-US" dirty="0"/>
              <a:t>widespread </a:t>
            </a:r>
            <a:r>
              <a:rPr lang="en-US" dirty="0" smtClean="0"/>
              <a:t>effects </a:t>
            </a:r>
            <a:r>
              <a:rPr lang="sr-Latn-RS" dirty="0" smtClean="0"/>
              <a:t>- </a:t>
            </a:r>
            <a:r>
              <a:rPr lang="en-US" dirty="0" smtClean="0"/>
              <a:t>motor</a:t>
            </a:r>
            <a:r>
              <a:rPr lang="en-US" dirty="0"/>
              <a:t>, articulatory, gait and eye movements, and subtle behavioral </a:t>
            </a:r>
            <a:r>
              <a:rPr lang="en-US" dirty="0" smtClean="0"/>
              <a:t>influences</a:t>
            </a:r>
            <a:endParaRPr lang="en-US" dirty="0"/>
          </a:p>
        </p:txBody>
      </p:sp>
    </p:spTree>
    <p:extLst>
      <p:ext uri="{BB962C8B-B14F-4D97-AF65-F5344CB8AC3E}">
        <p14:creationId xmlns:p14="http://schemas.microsoft.com/office/powerpoint/2010/main" val="14814817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Role of the Deep Cerebellar </a:t>
            </a:r>
            <a:r>
              <a:rPr lang="en-US" sz="2800" dirty="0" smtClean="0"/>
              <a:t>Nuclei</a:t>
            </a:r>
            <a:r>
              <a:rPr lang="sr-Latn-RS" sz="2800" dirty="0" smtClean="0"/>
              <a:t/>
            </a:r>
            <a:br>
              <a:rPr lang="sr-Latn-RS" sz="2800" dirty="0" smtClean="0"/>
            </a:br>
            <a:r>
              <a:rPr lang="en-US" sz="2800" dirty="0"/>
              <a:t>Allen and </a:t>
            </a:r>
            <a:r>
              <a:rPr lang="en-US" sz="2800" dirty="0" err="1"/>
              <a:t>Tsukahara</a:t>
            </a:r>
            <a:r>
              <a:rPr lang="en-US" sz="2800" dirty="0"/>
              <a:t> and of Thach and </a:t>
            </a:r>
            <a:r>
              <a:rPr lang="en-US" sz="2800" dirty="0" smtClean="0"/>
              <a:t>colleagues</a:t>
            </a:r>
            <a:r>
              <a:rPr lang="sr-Latn-RS" sz="2800" dirty="0" smtClean="0"/>
              <a:t/>
            </a:r>
            <a:br>
              <a:rPr lang="sr-Latn-RS" sz="2800" dirty="0" smtClean="0"/>
            </a:br>
            <a:r>
              <a:rPr lang="sr-Latn-RS" sz="2800" dirty="0" smtClean="0"/>
              <a:t>studies on </a:t>
            </a:r>
            <a:r>
              <a:rPr lang="en-US" sz="2800" dirty="0" smtClean="0"/>
              <a:t>macaque </a:t>
            </a:r>
            <a:r>
              <a:rPr lang="en-US" sz="2800" dirty="0"/>
              <a:t>monkey</a:t>
            </a:r>
          </a:p>
        </p:txBody>
      </p:sp>
      <p:sp>
        <p:nvSpPr>
          <p:cNvPr id="3" name="Content Placeholder 2"/>
          <p:cNvSpPr>
            <a:spLocks noGrp="1"/>
          </p:cNvSpPr>
          <p:nvPr>
            <p:ph idx="1"/>
          </p:nvPr>
        </p:nvSpPr>
        <p:spPr>
          <a:xfrm>
            <a:off x="2589212" y="2133600"/>
            <a:ext cx="8915400" cy="4390292"/>
          </a:xfrm>
        </p:spPr>
        <p:txBody>
          <a:bodyPr>
            <a:normAutofit fontScale="70000" lnSpcReduction="20000"/>
          </a:bodyPr>
          <a:lstStyle/>
          <a:p>
            <a:r>
              <a:rPr lang="en-US" dirty="0"/>
              <a:t>The dentate nucleus receives information from the premotor and supplementary motor cortices via the pontocerebellar system and helps to initiate volitional </a:t>
            </a:r>
            <a:r>
              <a:rPr lang="en-US" dirty="0" smtClean="0"/>
              <a:t>movements</a:t>
            </a:r>
            <a:endParaRPr lang="sr-Latn-RS" dirty="0" smtClean="0"/>
          </a:p>
          <a:p>
            <a:r>
              <a:rPr lang="en-US" dirty="0" smtClean="0"/>
              <a:t>The </a:t>
            </a:r>
            <a:r>
              <a:rPr lang="en-US" dirty="0"/>
              <a:t>latter are accomplished via efferent projections from the dentate nucleus to the ventrolateral thalamus and motor </a:t>
            </a:r>
            <a:r>
              <a:rPr lang="en-US" dirty="0" smtClean="0"/>
              <a:t>cortex</a:t>
            </a:r>
            <a:endParaRPr lang="sr-Latn-RS" dirty="0" smtClean="0"/>
          </a:p>
          <a:p>
            <a:r>
              <a:rPr lang="en-US" dirty="0" smtClean="0"/>
              <a:t>The </a:t>
            </a:r>
            <a:r>
              <a:rPr lang="en-US" dirty="0" err="1"/>
              <a:t>dentatal</a:t>
            </a:r>
            <a:r>
              <a:rPr lang="en-US" dirty="0"/>
              <a:t> neurons were shown to fire just before the onset of volitional movements, and inactivation of the </a:t>
            </a:r>
            <a:r>
              <a:rPr lang="en-US" dirty="0" err="1"/>
              <a:t>dentatal</a:t>
            </a:r>
            <a:r>
              <a:rPr lang="en-US" dirty="0"/>
              <a:t> neurons delayed the initiation of such </a:t>
            </a:r>
            <a:r>
              <a:rPr lang="en-US" dirty="0" smtClean="0"/>
              <a:t>movements</a:t>
            </a:r>
            <a:endParaRPr lang="sr-Latn-RS" dirty="0" smtClean="0"/>
          </a:p>
          <a:p>
            <a:r>
              <a:rPr lang="en-US" dirty="0" smtClean="0"/>
              <a:t>The </a:t>
            </a:r>
            <a:r>
              <a:rPr lang="en-US" dirty="0" err="1"/>
              <a:t>interpositus</a:t>
            </a:r>
            <a:r>
              <a:rPr lang="en-US" dirty="0"/>
              <a:t> nucleus also receives </a:t>
            </a:r>
            <a:r>
              <a:rPr lang="en-US" dirty="0" err="1"/>
              <a:t>cerebrocortical</a:t>
            </a:r>
            <a:r>
              <a:rPr lang="en-US" dirty="0"/>
              <a:t> projections via the pontocerebellar system; in addition, it receives spinocerebellar projections via the intermediate zone of the cerebellar </a:t>
            </a:r>
            <a:r>
              <a:rPr lang="en-US" dirty="0" smtClean="0"/>
              <a:t>cortex</a:t>
            </a:r>
            <a:endParaRPr lang="sr-Latn-RS" dirty="0" smtClean="0"/>
          </a:p>
          <a:p>
            <a:r>
              <a:rPr lang="en-US" dirty="0" smtClean="0"/>
              <a:t>The </a:t>
            </a:r>
            <a:r>
              <a:rPr lang="en-US" dirty="0"/>
              <a:t>latter projections convey information from Golgi tendon organs, muscle spindles, cutaneous afferents, and spinal cord interneurons involved in </a:t>
            </a:r>
            <a:r>
              <a:rPr lang="en-US" dirty="0" smtClean="0"/>
              <a:t>movement</a:t>
            </a:r>
            <a:endParaRPr lang="sr-Latn-RS" dirty="0" smtClean="0"/>
          </a:p>
          <a:p>
            <a:r>
              <a:rPr lang="en-US" dirty="0" smtClean="0"/>
              <a:t>The </a:t>
            </a:r>
            <a:r>
              <a:rPr lang="en-US" dirty="0" err="1"/>
              <a:t>interpositus</a:t>
            </a:r>
            <a:r>
              <a:rPr lang="en-US" dirty="0"/>
              <a:t> nucleus fires in relation to a movement once it has </a:t>
            </a:r>
            <a:r>
              <a:rPr lang="en-US" dirty="0" smtClean="0"/>
              <a:t>started</a:t>
            </a:r>
            <a:endParaRPr lang="sr-Latn-RS" dirty="0" smtClean="0"/>
          </a:p>
          <a:p>
            <a:r>
              <a:rPr lang="en-US" dirty="0" smtClean="0"/>
              <a:t>Also</a:t>
            </a:r>
            <a:r>
              <a:rPr lang="en-US" dirty="0"/>
              <a:t>, the </a:t>
            </a:r>
            <a:r>
              <a:rPr lang="en-US" dirty="0" err="1"/>
              <a:t>prepositus</a:t>
            </a:r>
            <a:r>
              <a:rPr lang="en-US" dirty="0"/>
              <a:t> nucleus appears to be responsible for making volitional oscillations (alternating movements</a:t>
            </a:r>
            <a:r>
              <a:rPr lang="en-US" dirty="0" smtClean="0"/>
              <a:t>)</a:t>
            </a:r>
            <a:endParaRPr lang="sr-Latn-RS" dirty="0" smtClean="0"/>
          </a:p>
          <a:p>
            <a:r>
              <a:rPr lang="en-US" dirty="0" smtClean="0"/>
              <a:t>Its </a:t>
            </a:r>
            <a:r>
              <a:rPr lang="en-US" dirty="0"/>
              <a:t>cells fire in tandem with these actions, and their regularity and amplitude are impaired when these cells are </a:t>
            </a:r>
            <a:r>
              <a:rPr lang="en-US" dirty="0" smtClean="0"/>
              <a:t>inactivated</a:t>
            </a:r>
            <a:endParaRPr lang="sr-Latn-RS" dirty="0" smtClean="0"/>
          </a:p>
          <a:p>
            <a:r>
              <a:rPr lang="en-US" dirty="0" smtClean="0"/>
              <a:t>nucleus </a:t>
            </a:r>
            <a:r>
              <a:rPr lang="en-US" dirty="0" err="1"/>
              <a:t>interpositus</a:t>
            </a:r>
            <a:r>
              <a:rPr lang="en-US" dirty="0"/>
              <a:t> normally damps physiologic </a:t>
            </a:r>
            <a:r>
              <a:rPr lang="en-US" dirty="0" smtClean="0"/>
              <a:t>tremor</a:t>
            </a:r>
            <a:r>
              <a:rPr lang="sr-Latn-RS" dirty="0"/>
              <a:t> </a:t>
            </a:r>
            <a:r>
              <a:rPr lang="sr-Latn-RS" dirty="0" smtClean="0"/>
              <a:t>-</a:t>
            </a:r>
            <a:r>
              <a:rPr lang="en-US" dirty="0" smtClean="0"/>
              <a:t> </a:t>
            </a:r>
            <a:r>
              <a:rPr lang="en-US" dirty="0"/>
              <a:t>this may play a part in the genesis of so-called intention </a:t>
            </a:r>
            <a:r>
              <a:rPr lang="en-US" dirty="0" smtClean="0"/>
              <a:t>tremor</a:t>
            </a:r>
            <a:endParaRPr lang="sr-Latn-RS" dirty="0" smtClean="0"/>
          </a:p>
          <a:p>
            <a:r>
              <a:rPr lang="en-US" dirty="0" smtClean="0"/>
              <a:t>The </a:t>
            </a:r>
            <a:r>
              <a:rPr lang="en-US" dirty="0"/>
              <a:t>fastigial nucleus controls antigravity and other muscle synergies in standing and walking; ablation of this nucleus greatly impairs these motor </a:t>
            </a:r>
            <a:r>
              <a:rPr lang="en-US" dirty="0" smtClean="0"/>
              <a:t>activities</a:t>
            </a:r>
            <a:endParaRPr lang="en-US" dirty="0"/>
          </a:p>
        </p:txBody>
      </p:sp>
    </p:spTree>
    <p:extLst>
      <p:ext uri="{BB962C8B-B14F-4D97-AF65-F5344CB8AC3E}">
        <p14:creationId xmlns:p14="http://schemas.microsoft.com/office/powerpoint/2010/main" val="1170734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571644"/>
          </a:xfrm>
        </p:spPr>
        <p:txBody>
          <a:bodyPr>
            <a:normAutofit fontScale="90000"/>
          </a:bodyPr>
          <a:lstStyle/>
          <a:p>
            <a:r>
              <a:rPr lang="en-US" sz="2700" dirty="0"/>
              <a:t>Neuronal Organization of the Cerebellar Cortex </a:t>
            </a:r>
            <a:r>
              <a:rPr lang="en-US" dirty="0"/>
              <a:t/>
            </a:r>
            <a:br>
              <a:rPr lang="en-US" dirty="0"/>
            </a:br>
            <a:endParaRPr lang="en-US" dirty="0"/>
          </a:p>
        </p:txBody>
      </p:sp>
      <p:sp>
        <p:nvSpPr>
          <p:cNvPr id="5" name="Content Placeholder 4"/>
          <p:cNvSpPr>
            <a:spLocks noGrp="1"/>
          </p:cNvSpPr>
          <p:nvPr>
            <p:ph idx="1"/>
          </p:nvPr>
        </p:nvSpPr>
        <p:spPr>
          <a:xfrm>
            <a:off x="2589212" y="1292469"/>
            <a:ext cx="8915400" cy="4618753"/>
          </a:xfrm>
        </p:spPr>
        <p:txBody>
          <a:bodyPr>
            <a:normAutofit lnSpcReduction="10000"/>
          </a:bodyPr>
          <a:lstStyle/>
          <a:p>
            <a:r>
              <a:rPr lang="en-US" dirty="0"/>
              <a:t>Coordinated and fluid movements of the limbs and trunk result from a neuronal organization in the cerebellum that permits an ongoing and almost instantaneous comparison between desired and actual movements while the movements are being carried out</a:t>
            </a:r>
          </a:p>
          <a:p>
            <a:r>
              <a:rPr lang="en-US" dirty="0"/>
              <a:t>An enormous number of neurons are committed to these tasks, as attested by the fact that the cerebellum contributes only 10 percent to the total weight and volume of the brain but contains half of the brain's neurons</a:t>
            </a:r>
          </a:p>
          <a:p>
            <a:r>
              <a:rPr lang="en-US" dirty="0"/>
              <a:t>It has been estimated that there are 40 times more afferent axons than efferent axons in the various cerebellar pathways-a reflection of the enormous amount of incoming (sensory) information that is required for the control of motor </a:t>
            </a:r>
            <a:r>
              <a:rPr lang="en-US" dirty="0" smtClean="0"/>
              <a:t>function</a:t>
            </a:r>
          </a:p>
          <a:p>
            <a:r>
              <a:rPr lang="en-US" dirty="0"/>
              <a:t>The cerebellar cortex is configured as a stereotyped three-layered structure containing five types of neurons</a:t>
            </a:r>
          </a:p>
          <a:p>
            <a:r>
              <a:rPr lang="en-US" dirty="0"/>
              <a:t>In its relatively regular geometry, it is similar to the columnar architecture of the cerebral cortex, but it differs in the greater degree of </a:t>
            </a:r>
            <a:r>
              <a:rPr lang="en-US" dirty="0" err="1"/>
              <a:t>intracortical</a:t>
            </a:r>
            <a:r>
              <a:rPr lang="en-US" dirty="0"/>
              <a:t> feedback between neurons and the convergent nature of input </a:t>
            </a:r>
            <a:r>
              <a:rPr lang="en-US" dirty="0" smtClean="0"/>
              <a:t>fibers</a:t>
            </a:r>
            <a:endParaRPr lang="en-US" dirty="0"/>
          </a:p>
          <a:p>
            <a:endParaRPr lang="en-US" dirty="0"/>
          </a:p>
        </p:txBody>
      </p:sp>
    </p:spTree>
    <p:extLst>
      <p:ext uri="{BB962C8B-B14F-4D97-AF65-F5344CB8AC3E}">
        <p14:creationId xmlns:p14="http://schemas.microsoft.com/office/powerpoint/2010/main" val="23086026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Ataxia and disorders of cerebellar functions</a:t>
            </a:r>
            <a:endParaRPr lang="en-US" dirty="0"/>
          </a:p>
        </p:txBody>
      </p:sp>
      <p:sp>
        <p:nvSpPr>
          <p:cNvPr id="3" name="Content Placeholder 2"/>
          <p:cNvSpPr>
            <a:spLocks noGrp="1"/>
          </p:cNvSpPr>
          <p:nvPr>
            <p:ph idx="1"/>
          </p:nvPr>
        </p:nvSpPr>
        <p:spPr/>
        <p:txBody>
          <a:bodyPr/>
          <a:lstStyle/>
          <a:p>
            <a:r>
              <a:rPr lang="en-US" dirty="0"/>
              <a:t>The cerebellum is responsible for the coordination of movements, especially skilled voluntary ones, the </a:t>
            </a:r>
            <a:r>
              <a:rPr lang="en-US" dirty="0" smtClean="0"/>
              <a:t>control </a:t>
            </a:r>
            <a:r>
              <a:rPr lang="en-US" dirty="0"/>
              <a:t>of posture and gait, and the regulation of muscular </a:t>
            </a:r>
            <a:r>
              <a:rPr lang="en-US" dirty="0" smtClean="0"/>
              <a:t>tone</a:t>
            </a:r>
            <a:endParaRPr lang="sr-Latn-RS" dirty="0" smtClean="0"/>
          </a:p>
          <a:p>
            <a:r>
              <a:rPr lang="en-US" dirty="0" smtClean="0"/>
              <a:t>In </a:t>
            </a:r>
            <a:r>
              <a:rPr lang="en-US" dirty="0"/>
              <a:t>addition, the cerebellum may play a role in the modulation of the emotional state and some aspects of </a:t>
            </a:r>
            <a:r>
              <a:rPr lang="en-US" dirty="0" err="1" smtClean="0"/>
              <a:t>cognitio</a:t>
            </a:r>
            <a:r>
              <a:rPr lang="sr-Latn-RS" dirty="0" smtClean="0"/>
              <a:t>n</a:t>
            </a:r>
          </a:p>
          <a:p>
            <a:r>
              <a:rPr lang="en-US" dirty="0"/>
              <a:t>The mechanisms by which these functions are accomplished have been the subject of intense investigation by anatomists and </a:t>
            </a:r>
            <a:r>
              <a:rPr lang="en-US" dirty="0" smtClean="0"/>
              <a:t>physiologists</a:t>
            </a:r>
            <a:endParaRPr lang="sr-Latn-RS" dirty="0" smtClean="0"/>
          </a:p>
          <a:p>
            <a:r>
              <a:rPr lang="en-US" dirty="0" smtClean="0"/>
              <a:t>Their </a:t>
            </a:r>
            <a:r>
              <a:rPr lang="en-US" dirty="0"/>
              <a:t>studies have yielded a mass of data, testimony to the complexity of the organization of the cerebellum and its afferent and efferent connections</a:t>
            </a:r>
          </a:p>
        </p:txBody>
      </p:sp>
    </p:spTree>
    <p:extLst>
      <p:ext uri="{BB962C8B-B14F-4D97-AF65-F5344CB8AC3E}">
        <p14:creationId xmlns:p14="http://schemas.microsoft.com/office/powerpoint/2010/main" val="16088863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4" y="624110"/>
            <a:ext cx="8911687" cy="598021"/>
          </a:xfrm>
        </p:spPr>
        <p:txBody>
          <a:bodyPr/>
          <a:lstStyle/>
          <a:p>
            <a:r>
              <a:rPr lang="en-US" sz="2400" dirty="0">
                <a:solidFill>
                  <a:prstClr val="black">
                    <a:lumMod val="85000"/>
                    <a:lumOff val="15000"/>
                  </a:prstClr>
                </a:solidFill>
              </a:rPr>
              <a:t>Neuronal Organization of the Cerebellar Cortex </a:t>
            </a:r>
            <a:endParaRPr lang="en-US" dirty="0"/>
          </a:p>
        </p:txBody>
      </p:sp>
      <p:sp>
        <p:nvSpPr>
          <p:cNvPr id="3" name="Content Placeholder 2"/>
          <p:cNvSpPr>
            <a:spLocks noGrp="1"/>
          </p:cNvSpPr>
          <p:nvPr>
            <p:ph sz="half" idx="1"/>
          </p:nvPr>
        </p:nvSpPr>
        <p:spPr>
          <a:xfrm>
            <a:off x="2589212" y="1222131"/>
            <a:ext cx="5183188" cy="4689091"/>
          </a:xfrm>
        </p:spPr>
        <p:txBody>
          <a:bodyPr>
            <a:normAutofit fontScale="77500" lnSpcReduction="20000"/>
          </a:bodyPr>
          <a:lstStyle/>
          <a:p>
            <a:r>
              <a:rPr lang="en-US" dirty="0" smtClean="0"/>
              <a:t>The </a:t>
            </a:r>
            <a:r>
              <a:rPr lang="en-US" dirty="0"/>
              <a:t>outermost "molecular" layer of the cerebellum contains two types of inhibitory neurons, the stellate cells and the basket </a:t>
            </a:r>
            <a:r>
              <a:rPr lang="en-US" dirty="0" smtClean="0"/>
              <a:t>cells</a:t>
            </a:r>
          </a:p>
          <a:p>
            <a:r>
              <a:rPr lang="en-US" dirty="0" smtClean="0"/>
              <a:t>They </a:t>
            </a:r>
            <a:r>
              <a:rPr lang="en-US" dirty="0"/>
              <a:t>are interspersed among the dendrites of the Purkinje cells, the cell bodies of which lie in the underlying </a:t>
            </a:r>
            <a:r>
              <a:rPr lang="en-US" dirty="0" smtClean="0"/>
              <a:t>layer</a:t>
            </a:r>
          </a:p>
          <a:p>
            <a:r>
              <a:rPr lang="en-US" dirty="0" smtClean="0"/>
              <a:t>The </a:t>
            </a:r>
            <a:r>
              <a:rPr lang="en-US" dirty="0"/>
              <a:t>Purkinje cell axons constitute the main output of the </a:t>
            </a:r>
            <a:r>
              <a:rPr lang="en-US" dirty="0" smtClean="0"/>
              <a:t>cerebellum</a:t>
            </a:r>
          </a:p>
          <a:p>
            <a:r>
              <a:rPr lang="en-US" dirty="0" smtClean="0"/>
              <a:t>Purkinje </a:t>
            </a:r>
            <a:r>
              <a:rPr lang="en-US" dirty="0"/>
              <a:t>cells are likewise entirely inhibitory and utilize the neurotransmitter gamma-aminobutyric acid (GABA</a:t>
            </a:r>
            <a:r>
              <a:rPr lang="en-US" dirty="0" smtClean="0"/>
              <a:t>)</a:t>
            </a:r>
          </a:p>
          <a:p>
            <a:r>
              <a:rPr lang="en-US" dirty="0" smtClean="0"/>
              <a:t>The </a:t>
            </a:r>
            <a:r>
              <a:rPr lang="en-US" dirty="0"/>
              <a:t>innermost "granular" layer contains an enormous number of densely packed granule cells and a few larger Golgi </a:t>
            </a:r>
            <a:r>
              <a:rPr lang="en-US" dirty="0" smtClean="0"/>
              <a:t>interneurons</a:t>
            </a:r>
          </a:p>
          <a:p>
            <a:r>
              <a:rPr lang="en-US" dirty="0" smtClean="0"/>
              <a:t>Axons </a:t>
            </a:r>
            <a:r>
              <a:rPr lang="en-US" dirty="0"/>
              <a:t>of the granule cells travel long distances as "parallel fibers," which are oriented along the long axis of the folia and form excitatory synapses with Purkinje </a:t>
            </a:r>
            <a:r>
              <a:rPr lang="en-US" dirty="0" smtClean="0"/>
              <a:t>cells</a:t>
            </a:r>
          </a:p>
          <a:p>
            <a:r>
              <a:rPr lang="en-US" dirty="0" smtClean="0"/>
              <a:t>Each </a:t>
            </a:r>
            <a:r>
              <a:rPr lang="en-US" dirty="0"/>
              <a:t>Purkinje cell is influenced by as many as a million granule cells to produce a single electrical "simple </a:t>
            </a:r>
            <a:r>
              <a:rPr lang="en-US" dirty="0" smtClean="0"/>
              <a:t>spike"</a:t>
            </a:r>
            <a:endParaRPr lang="en-US" dirty="0"/>
          </a:p>
          <a:p>
            <a:endParaRPr lang="en-US" dirty="0"/>
          </a:p>
        </p:txBody>
      </p:sp>
      <p:pic>
        <p:nvPicPr>
          <p:cNvPr id="5" name="Content Placeholder 4"/>
          <p:cNvPicPr>
            <a:picLocks noGrp="1"/>
          </p:cNvPicPr>
          <p:nvPr>
            <p:ph sz="half" idx="2"/>
          </p:nvPr>
        </p:nvPicPr>
        <p:blipFill rotWithShape="1">
          <a:blip r:embed="rId2"/>
          <a:srcRect l="24232" t="12764" r="27307" b="6325"/>
          <a:stretch/>
        </p:blipFill>
        <p:spPr bwMode="auto">
          <a:xfrm>
            <a:off x="7772400" y="1081454"/>
            <a:ext cx="4419600" cy="474784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703768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4" y="624110"/>
            <a:ext cx="8911687" cy="510098"/>
          </a:xfrm>
        </p:spPr>
        <p:txBody>
          <a:bodyPr/>
          <a:lstStyle/>
          <a:p>
            <a:r>
              <a:rPr lang="en-US" sz="2400" dirty="0">
                <a:solidFill>
                  <a:prstClr val="black">
                    <a:lumMod val="85000"/>
                    <a:lumOff val="15000"/>
                  </a:prstClr>
                </a:solidFill>
              </a:rPr>
              <a:t>Neuronal Organization of the Cerebellar Cortex </a:t>
            </a:r>
            <a:endParaRPr lang="en-US" dirty="0"/>
          </a:p>
        </p:txBody>
      </p:sp>
      <p:sp>
        <p:nvSpPr>
          <p:cNvPr id="3" name="Content Placeholder 2"/>
          <p:cNvSpPr>
            <a:spLocks noGrp="1"/>
          </p:cNvSpPr>
          <p:nvPr>
            <p:ph sz="half" idx="1"/>
          </p:nvPr>
        </p:nvSpPr>
        <p:spPr>
          <a:xfrm>
            <a:off x="2589211" y="1134208"/>
            <a:ext cx="5860455" cy="4777014"/>
          </a:xfrm>
        </p:spPr>
        <p:txBody>
          <a:bodyPr>
            <a:normAutofit lnSpcReduction="10000"/>
          </a:bodyPr>
          <a:lstStyle/>
          <a:p>
            <a:r>
              <a:rPr lang="en-US" dirty="0"/>
              <a:t>The predominant afferent input to the cerebellum is via the mossy fibers, which are the axons of the spinocerebellar tracts and the projections from pontine, vestibular, and reticular nuclei</a:t>
            </a:r>
          </a:p>
          <a:p>
            <a:r>
              <a:rPr lang="en-US" dirty="0"/>
              <a:t>They enter through all three cerebellar peduncles, mainly the middle (pontine input) and inferior (</a:t>
            </a:r>
            <a:r>
              <a:rPr lang="en-US" dirty="0" err="1"/>
              <a:t>vestibulocerebellar</a:t>
            </a:r>
            <a:r>
              <a:rPr lang="en-US" dirty="0"/>
              <a:t>) ones</a:t>
            </a:r>
          </a:p>
          <a:p>
            <a:r>
              <a:rPr lang="en-US" dirty="0"/>
              <a:t>Mossy fibers ramify in the granule layer and excite Golgi and granule neurons through special synapses termed cerebellar glomeruli</a:t>
            </a:r>
          </a:p>
          <a:p>
            <a:r>
              <a:rPr lang="en-US" dirty="0"/>
              <a:t>The other main afferent input is via the climbing fibers, which originate in the inferior </a:t>
            </a:r>
            <a:r>
              <a:rPr lang="en-US" dirty="0" err="1"/>
              <a:t>olivary</a:t>
            </a:r>
            <a:r>
              <a:rPr lang="en-US" dirty="0"/>
              <a:t> nuclei (olives) and communicate somatosensory, visual, and cerebral cortical signals </a:t>
            </a:r>
          </a:p>
        </p:txBody>
      </p:sp>
      <p:pic>
        <p:nvPicPr>
          <p:cNvPr id="5" name="Content Placeholder 4"/>
          <p:cNvPicPr>
            <a:picLocks noGrp="1"/>
          </p:cNvPicPr>
          <p:nvPr>
            <p:ph sz="half" idx="2"/>
          </p:nvPr>
        </p:nvPicPr>
        <p:blipFill rotWithShape="1">
          <a:blip r:embed="rId2"/>
          <a:srcRect l="16923" t="17093" r="51667" b="13846"/>
          <a:stretch/>
        </p:blipFill>
        <p:spPr bwMode="auto">
          <a:xfrm>
            <a:off x="8449666" y="1134207"/>
            <a:ext cx="3577592" cy="425547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9952105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571644"/>
          </a:xfrm>
        </p:spPr>
        <p:txBody>
          <a:bodyPr>
            <a:normAutofit fontScale="90000"/>
          </a:bodyPr>
          <a:lstStyle/>
          <a:p>
            <a:r>
              <a:rPr lang="en-US" sz="2700" dirty="0"/>
              <a:t>Neuronal Organization of the Cerebellar Cortex </a:t>
            </a:r>
            <a:r>
              <a:rPr lang="en-US" dirty="0"/>
              <a:t/>
            </a:r>
            <a:br>
              <a:rPr lang="en-US" dirty="0"/>
            </a:br>
            <a:endParaRPr lang="en-US" dirty="0"/>
          </a:p>
        </p:txBody>
      </p:sp>
      <p:sp>
        <p:nvSpPr>
          <p:cNvPr id="3" name="Content Placeholder 2"/>
          <p:cNvSpPr>
            <a:spLocks noGrp="1"/>
          </p:cNvSpPr>
          <p:nvPr>
            <p:ph idx="1"/>
          </p:nvPr>
        </p:nvSpPr>
        <p:spPr>
          <a:xfrm>
            <a:off x="2589212" y="1195754"/>
            <a:ext cx="8915400" cy="4715468"/>
          </a:xfrm>
        </p:spPr>
        <p:txBody>
          <a:bodyPr>
            <a:normAutofit/>
          </a:bodyPr>
          <a:lstStyle/>
          <a:p>
            <a:r>
              <a:rPr lang="en-US" dirty="0" smtClean="0"/>
              <a:t>The </a:t>
            </a:r>
            <a:r>
              <a:rPr lang="en-US" dirty="0"/>
              <a:t>climbing fibers, so named because of their vine-like configuration around Purkinje cells and their axons, preserve a topographic arrangement from </a:t>
            </a:r>
            <a:r>
              <a:rPr lang="en-US" dirty="0" err="1"/>
              <a:t>olivary</a:t>
            </a:r>
            <a:r>
              <a:rPr lang="en-US" dirty="0"/>
              <a:t> neuronal groups; a similar topographic arrangement is maintained in the Purkinje cell </a:t>
            </a:r>
            <a:r>
              <a:rPr lang="en-US" dirty="0" smtClean="0"/>
              <a:t>projections</a:t>
            </a:r>
          </a:p>
          <a:p>
            <a:r>
              <a:rPr lang="en-US" dirty="0" smtClean="0"/>
              <a:t>The </a:t>
            </a:r>
            <a:r>
              <a:rPr lang="en-US" dirty="0"/>
              <a:t>firing of stellate and basket cells is facilitated by the same parallel fibers that excite Purkinje cells, and these smaller cells, in turn, inhibit the Purkinje </a:t>
            </a:r>
            <a:r>
              <a:rPr lang="en-US" dirty="0" smtClean="0"/>
              <a:t>cells</a:t>
            </a:r>
          </a:p>
          <a:p>
            <a:r>
              <a:rPr lang="en-US" dirty="0" smtClean="0"/>
              <a:t>These </a:t>
            </a:r>
            <a:r>
              <a:rPr lang="en-US" dirty="0"/>
              <a:t>reciprocal relationships form the feedback loops that permit the exquisitely delicate inhibitory smoothing of limb movements that are lost when the organ is </a:t>
            </a:r>
            <a:r>
              <a:rPr lang="en-US" dirty="0" smtClean="0"/>
              <a:t>damaged</a:t>
            </a:r>
          </a:p>
          <a:p>
            <a:r>
              <a:rPr lang="en-US" dirty="0" smtClean="0"/>
              <a:t>The </a:t>
            </a:r>
            <a:r>
              <a:rPr lang="en-US" dirty="0"/>
              <a:t>uniform cortical structure of the cerebellum can reasonably lead to the conjecture that the organ has similar effects on all parts of the cerebrum to which it has projections </a:t>
            </a:r>
            <a:r>
              <a:rPr lang="sr-Latn-RS" dirty="0" smtClean="0"/>
              <a:t>-</a:t>
            </a:r>
            <a:r>
              <a:rPr lang="en-US" dirty="0" smtClean="0"/>
              <a:t>cortex</a:t>
            </a:r>
            <a:r>
              <a:rPr lang="en-US" dirty="0"/>
              <a:t>, basal ganglia, </a:t>
            </a:r>
            <a:r>
              <a:rPr lang="en-US" dirty="0" smtClean="0"/>
              <a:t>thalamus</a:t>
            </a:r>
            <a:r>
              <a:rPr lang="sr-Latn-RS" dirty="0" smtClean="0"/>
              <a:t>...</a:t>
            </a:r>
          </a:p>
          <a:p>
            <a:r>
              <a:rPr lang="en-US" dirty="0" smtClean="0"/>
              <a:t>It </a:t>
            </a:r>
            <a:r>
              <a:rPr lang="en-US" dirty="0"/>
              <a:t>would follow that the activities of these cerebral structures </a:t>
            </a:r>
            <a:r>
              <a:rPr lang="en-US" dirty="0" smtClean="0"/>
              <a:t>-motor</a:t>
            </a:r>
            <a:r>
              <a:rPr lang="en-US" dirty="0"/>
              <a:t>, cognitive, </a:t>
            </a:r>
            <a:r>
              <a:rPr lang="en-US" dirty="0" smtClean="0"/>
              <a:t>sensory</a:t>
            </a:r>
            <a:r>
              <a:rPr lang="sr-Latn-RS" dirty="0" smtClean="0"/>
              <a:t>-</a:t>
            </a:r>
            <a:r>
              <a:rPr lang="en-US" dirty="0" smtClean="0"/>
              <a:t> </a:t>
            </a:r>
            <a:r>
              <a:rPr lang="en-US" dirty="0"/>
              <a:t>may be modulated in similar ways by cerebellar </a:t>
            </a:r>
            <a:r>
              <a:rPr lang="en-US" dirty="0" smtClean="0"/>
              <a:t>activity</a:t>
            </a:r>
          </a:p>
        </p:txBody>
      </p:sp>
    </p:spTree>
    <p:extLst>
      <p:ext uri="{BB962C8B-B14F-4D97-AF65-F5344CB8AC3E}">
        <p14:creationId xmlns:p14="http://schemas.microsoft.com/office/powerpoint/2010/main" val="40869081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571644"/>
          </a:xfrm>
        </p:spPr>
        <p:txBody>
          <a:bodyPr>
            <a:normAutofit/>
          </a:bodyPr>
          <a:lstStyle/>
          <a:p>
            <a:r>
              <a:rPr lang="en-US" sz="2000" dirty="0">
                <a:solidFill>
                  <a:prstClr val="black">
                    <a:lumMod val="75000"/>
                    <a:lumOff val="25000"/>
                  </a:prstClr>
                </a:solidFill>
                <a:ea typeface="+mn-ea"/>
                <a:cs typeface="+mn-cs"/>
              </a:rPr>
              <a:t>Neurochemical Considerations</a:t>
            </a:r>
            <a:endParaRPr lang="en-US" sz="2000" dirty="0"/>
          </a:p>
        </p:txBody>
      </p:sp>
      <p:sp>
        <p:nvSpPr>
          <p:cNvPr id="3" name="Content Placeholder 2"/>
          <p:cNvSpPr>
            <a:spLocks noGrp="1"/>
          </p:cNvSpPr>
          <p:nvPr>
            <p:ph idx="1"/>
          </p:nvPr>
        </p:nvSpPr>
        <p:spPr>
          <a:xfrm>
            <a:off x="2589212" y="1195753"/>
            <a:ext cx="8915400" cy="5011615"/>
          </a:xfrm>
        </p:spPr>
        <p:txBody>
          <a:bodyPr>
            <a:normAutofit fontScale="92500" lnSpcReduction="20000"/>
          </a:bodyPr>
          <a:lstStyle/>
          <a:p>
            <a:pPr lvl="0">
              <a:buClr>
                <a:srgbClr val="E78712"/>
              </a:buClr>
            </a:pPr>
            <a:r>
              <a:rPr lang="en-US" dirty="0" smtClean="0">
                <a:solidFill>
                  <a:prstClr val="black">
                    <a:lumMod val="75000"/>
                    <a:lumOff val="25000"/>
                  </a:prstClr>
                </a:solidFill>
              </a:rPr>
              <a:t>Four </a:t>
            </a:r>
            <a:r>
              <a:rPr lang="en-US" dirty="0">
                <a:solidFill>
                  <a:prstClr val="black">
                    <a:lumMod val="75000"/>
                    <a:lumOff val="25000"/>
                  </a:prstClr>
                </a:solidFill>
              </a:rPr>
              <a:t>of the five cell types of the cerebellar cortex </a:t>
            </a:r>
            <a:r>
              <a:rPr lang="sr-Latn-RS" dirty="0" smtClean="0">
                <a:solidFill>
                  <a:prstClr val="black">
                    <a:lumMod val="75000"/>
                    <a:lumOff val="25000"/>
                  </a:prstClr>
                </a:solidFill>
              </a:rPr>
              <a:t>- </a:t>
            </a:r>
            <a:r>
              <a:rPr lang="en-US" dirty="0" smtClean="0">
                <a:solidFill>
                  <a:srgbClr val="FF0000"/>
                </a:solidFill>
              </a:rPr>
              <a:t>Purkinje</a:t>
            </a:r>
            <a:r>
              <a:rPr lang="en-US" dirty="0">
                <a:solidFill>
                  <a:srgbClr val="FF0000"/>
                </a:solidFill>
              </a:rPr>
              <a:t>, stellate, basket, </a:t>
            </a:r>
            <a:r>
              <a:rPr lang="en-US" dirty="0" smtClean="0">
                <a:solidFill>
                  <a:srgbClr val="FF0000"/>
                </a:solidFill>
              </a:rPr>
              <a:t>Golgi</a:t>
            </a:r>
            <a:r>
              <a:rPr lang="sr-Latn-RS" dirty="0" smtClean="0">
                <a:solidFill>
                  <a:srgbClr val="FF0000"/>
                </a:solidFill>
              </a:rPr>
              <a:t> </a:t>
            </a:r>
            <a:r>
              <a:rPr lang="sr-Latn-RS" dirty="0" smtClean="0">
                <a:solidFill>
                  <a:prstClr val="black">
                    <a:lumMod val="75000"/>
                    <a:lumOff val="25000"/>
                  </a:prstClr>
                </a:solidFill>
              </a:rPr>
              <a:t>-</a:t>
            </a:r>
            <a:r>
              <a:rPr lang="en-US" dirty="0" smtClean="0">
                <a:solidFill>
                  <a:prstClr val="black">
                    <a:lumMod val="75000"/>
                    <a:lumOff val="25000"/>
                  </a:prstClr>
                </a:solidFill>
              </a:rPr>
              <a:t> </a:t>
            </a:r>
            <a:r>
              <a:rPr lang="en-US" dirty="0">
                <a:solidFill>
                  <a:prstClr val="black">
                    <a:lumMod val="75000"/>
                    <a:lumOff val="25000"/>
                  </a:prstClr>
                </a:solidFill>
              </a:rPr>
              <a:t>are </a:t>
            </a:r>
            <a:r>
              <a:rPr lang="en-US" dirty="0" smtClean="0">
                <a:solidFill>
                  <a:prstClr val="black">
                    <a:lumMod val="75000"/>
                    <a:lumOff val="25000"/>
                  </a:prstClr>
                </a:solidFill>
              </a:rPr>
              <a:t>inhibitory</a:t>
            </a:r>
            <a:endParaRPr lang="sr-Latn-RS" dirty="0" smtClean="0">
              <a:solidFill>
                <a:prstClr val="black">
                  <a:lumMod val="75000"/>
                  <a:lumOff val="25000"/>
                </a:prstClr>
              </a:solidFill>
            </a:endParaRPr>
          </a:p>
          <a:p>
            <a:pPr lvl="0">
              <a:buClr>
                <a:srgbClr val="E78712"/>
              </a:buClr>
            </a:pPr>
            <a:r>
              <a:rPr lang="sr-Latn-RS" dirty="0" smtClean="0">
                <a:solidFill>
                  <a:prstClr val="black">
                    <a:lumMod val="75000"/>
                    <a:lumOff val="25000"/>
                  </a:prstClr>
                </a:solidFill>
              </a:rPr>
              <a:t>T</a:t>
            </a:r>
            <a:r>
              <a:rPr lang="en-US" dirty="0" smtClean="0">
                <a:solidFill>
                  <a:prstClr val="black">
                    <a:lumMod val="75000"/>
                    <a:lumOff val="25000"/>
                  </a:prstClr>
                </a:solidFill>
              </a:rPr>
              <a:t>he </a:t>
            </a:r>
            <a:r>
              <a:rPr lang="en-US" dirty="0">
                <a:solidFill>
                  <a:srgbClr val="FF0000"/>
                </a:solidFill>
              </a:rPr>
              <a:t>granule cells </a:t>
            </a:r>
            <a:r>
              <a:rPr lang="en-US" dirty="0">
                <a:solidFill>
                  <a:prstClr val="black">
                    <a:lumMod val="75000"/>
                    <a:lumOff val="25000"/>
                  </a:prstClr>
                </a:solidFill>
              </a:rPr>
              <a:t>are an exception and are </a:t>
            </a:r>
            <a:r>
              <a:rPr lang="en-US" dirty="0" smtClean="0">
                <a:solidFill>
                  <a:prstClr val="black">
                    <a:lumMod val="75000"/>
                    <a:lumOff val="25000"/>
                  </a:prstClr>
                </a:solidFill>
              </a:rPr>
              <a:t>excitatory</a:t>
            </a:r>
            <a:endParaRPr lang="en-US" dirty="0" smtClean="0"/>
          </a:p>
          <a:p>
            <a:r>
              <a:rPr lang="en-US" dirty="0" smtClean="0"/>
              <a:t>Afferent </a:t>
            </a:r>
            <a:r>
              <a:rPr lang="en-US" dirty="0"/>
              <a:t>fibers to the cerebellum are of three </a:t>
            </a:r>
            <a:r>
              <a:rPr lang="en-US" dirty="0" smtClean="0"/>
              <a:t>types</a:t>
            </a:r>
            <a:r>
              <a:rPr lang="sr-Latn-RS" dirty="0" smtClean="0"/>
              <a:t>:</a:t>
            </a:r>
          </a:p>
          <a:p>
            <a:pPr lvl="1"/>
            <a:r>
              <a:rPr lang="en-US" dirty="0" smtClean="0"/>
              <a:t>MOSSY FIBERS</a:t>
            </a:r>
            <a:r>
              <a:rPr lang="sr-Latn-RS" dirty="0" smtClean="0"/>
              <a:t> -</a:t>
            </a:r>
            <a:r>
              <a:rPr lang="en-US" dirty="0" smtClean="0"/>
              <a:t> </a:t>
            </a:r>
            <a:r>
              <a:rPr lang="en-US" dirty="0"/>
              <a:t>the main afferent input to the cerebellum, utilize </a:t>
            </a:r>
            <a:r>
              <a:rPr lang="en-US" dirty="0" smtClean="0"/>
              <a:t>aspartate</a:t>
            </a:r>
            <a:endParaRPr lang="sr-Latn-RS" dirty="0" smtClean="0"/>
          </a:p>
          <a:p>
            <a:pPr lvl="1"/>
            <a:r>
              <a:rPr lang="en-US" dirty="0" smtClean="0"/>
              <a:t>CLIMBING FIBERS</a:t>
            </a:r>
            <a:r>
              <a:rPr lang="sr-Latn-RS" dirty="0" smtClean="0"/>
              <a:t> -</a:t>
            </a:r>
            <a:r>
              <a:rPr lang="en-US" dirty="0" smtClean="0"/>
              <a:t> </a:t>
            </a:r>
            <a:r>
              <a:rPr lang="en-US" dirty="0"/>
              <a:t>the axons of cells in the inferior </a:t>
            </a:r>
            <a:r>
              <a:rPr lang="en-US" dirty="0" err="1"/>
              <a:t>olivary</a:t>
            </a:r>
            <a:r>
              <a:rPr lang="en-US" dirty="0"/>
              <a:t> nucleus and project to the Purkinje cells of the opposite cerebellar hemisphere. The neurotransmitter of the climbing fibers is probably </a:t>
            </a:r>
            <a:r>
              <a:rPr lang="en-US" dirty="0" smtClean="0"/>
              <a:t>glutamate</a:t>
            </a:r>
            <a:endParaRPr lang="sr-Latn-RS" dirty="0" smtClean="0"/>
          </a:p>
          <a:p>
            <a:pPr lvl="1"/>
            <a:r>
              <a:rPr lang="en-US" dirty="0" smtClean="0"/>
              <a:t>AMINERGIC FIBERS</a:t>
            </a:r>
            <a:r>
              <a:rPr lang="sr-Latn-RS" dirty="0" smtClean="0"/>
              <a:t> -</a:t>
            </a:r>
            <a:r>
              <a:rPr lang="en-US" dirty="0" smtClean="0"/>
              <a:t> </a:t>
            </a:r>
            <a:r>
              <a:rPr lang="en-US" dirty="0"/>
              <a:t>project through the superior cerebellar peduncle and terminate on the Purkinje and granule cells in all parts of the cerebellar </a:t>
            </a:r>
            <a:r>
              <a:rPr lang="en-US" dirty="0" smtClean="0"/>
              <a:t>cortex</a:t>
            </a:r>
            <a:endParaRPr lang="sr-Latn-RS" dirty="0" smtClean="0"/>
          </a:p>
          <a:p>
            <a:pPr lvl="1"/>
            <a:r>
              <a:rPr lang="en-US" dirty="0" smtClean="0"/>
              <a:t>They </a:t>
            </a:r>
            <a:r>
              <a:rPr lang="en-US" dirty="0"/>
              <a:t>are of two types: </a:t>
            </a:r>
            <a:endParaRPr lang="sr-Latn-RS" dirty="0" smtClean="0"/>
          </a:p>
          <a:p>
            <a:pPr lvl="2"/>
            <a:r>
              <a:rPr lang="en-US" dirty="0" smtClean="0"/>
              <a:t>DOPAMINERGIC fibers</a:t>
            </a:r>
            <a:r>
              <a:rPr lang="sr-Latn-RS" dirty="0"/>
              <a:t> </a:t>
            </a:r>
            <a:r>
              <a:rPr lang="sr-Latn-RS" dirty="0" smtClean="0"/>
              <a:t>-</a:t>
            </a:r>
            <a:r>
              <a:rPr lang="en-US" dirty="0" smtClean="0"/>
              <a:t> </a:t>
            </a:r>
            <a:r>
              <a:rPr lang="en-US" dirty="0"/>
              <a:t>arise in the ventral mesencephalic tegmentum and project to the </a:t>
            </a:r>
            <a:r>
              <a:rPr lang="en-US" dirty="0" err="1"/>
              <a:t>interpositus</a:t>
            </a:r>
            <a:r>
              <a:rPr lang="en-US" dirty="0"/>
              <a:t> and dentate nuclei and to the granule and Purkinje cells throughout the </a:t>
            </a:r>
            <a:r>
              <a:rPr lang="en-US" dirty="0" smtClean="0"/>
              <a:t>cortex</a:t>
            </a:r>
            <a:endParaRPr lang="sr-Latn-RS" dirty="0" smtClean="0"/>
          </a:p>
          <a:p>
            <a:pPr lvl="2"/>
            <a:r>
              <a:rPr lang="en-US" dirty="0" smtClean="0"/>
              <a:t>SEROTONERGIC neurons</a:t>
            </a:r>
            <a:r>
              <a:rPr lang="sr-Latn-RS" dirty="0" smtClean="0"/>
              <a:t> -</a:t>
            </a:r>
            <a:r>
              <a:rPr lang="en-US" dirty="0" smtClean="0"/>
              <a:t> </a:t>
            </a:r>
            <a:r>
              <a:rPr lang="en-US" dirty="0"/>
              <a:t>which are located in the raphe nuclei of the brainstem and project diffusely to the granule cell and molecular </a:t>
            </a:r>
            <a:r>
              <a:rPr lang="en-US" dirty="0" smtClean="0"/>
              <a:t>layer</a:t>
            </a:r>
            <a:endParaRPr lang="en-US" dirty="0"/>
          </a:p>
          <a:p>
            <a:r>
              <a:rPr lang="en-US" dirty="0"/>
              <a:t>The granule cell axons elaborate the excitatory transmitter </a:t>
            </a:r>
            <a:r>
              <a:rPr lang="en-US" dirty="0" smtClean="0"/>
              <a:t>glutamate</a:t>
            </a:r>
            <a:endParaRPr lang="sr-Latn-RS" dirty="0" smtClean="0"/>
          </a:p>
          <a:p>
            <a:r>
              <a:rPr lang="en-US" dirty="0" smtClean="0"/>
              <a:t>All </a:t>
            </a:r>
            <a:r>
              <a:rPr lang="en-US" dirty="0"/>
              <a:t>the inhibitory cerebellar cortical neurons appear to utilize GABA</a:t>
            </a:r>
          </a:p>
          <a:p>
            <a:r>
              <a:rPr lang="en-US" dirty="0"/>
              <a:t>The neurotransmitters of the deep nuclei have not been fully elucidated</a:t>
            </a:r>
            <a:r>
              <a:rPr lang="en-US" dirty="0" smtClean="0"/>
              <a:t>.</a:t>
            </a:r>
            <a:endParaRPr lang="en-US" dirty="0"/>
          </a:p>
        </p:txBody>
      </p:sp>
    </p:spTree>
    <p:extLst>
      <p:ext uri="{BB962C8B-B14F-4D97-AF65-F5344CB8AC3E}">
        <p14:creationId xmlns:p14="http://schemas.microsoft.com/office/powerpoint/2010/main" val="22601982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439759"/>
          </a:xfrm>
        </p:spPr>
        <p:txBody>
          <a:bodyPr/>
          <a:lstStyle/>
          <a:p>
            <a:pPr>
              <a:lnSpc>
                <a:spcPct val="107000"/>
              </a:lnSpc>
              <a:spcAft>
                <a:spcPts val="800"/>
              </a:spcAft>
            </a:pPr>
            <a:r>
              <a:rPr lang="en-US" sz="2000" dirty="0">
                <a:latin typeface="Calibri" panose="020F0502020204030204" pitchFamily="34" charset="0"/>
                <a:ea typeface="Calibri" panose="020F0502020204030204" pitchFamily="34" charset="0"/>
                <a:cs typeface="Times New Roman" panose="02020603050405020304" pitchFamily="18" charset="0"/>
              </a:rPr>
              <a:t>CLINICAL FEATURES OF CEREBELLAR DISEASE</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2589212" y="1406769"/>
            <a:ext cx="8915400" cy="4504453"/>
          </a:xfrm>
        </p:spPr>
        <p:txBody>
          <a:bodyPr/>
          <a:lstStyle/>
          <a:p>
            <a:r>
              <a:rPr lang="en-US" dirty="0"/>
              <a:t>Two eminent neurologists, Joseph Babinski and Gordon Holmes, were the first to cogently analyze the disturbances of movement and posture that result from lesions of the human </a:t>
            </a:r>
            <a:r>
              <a:rPr lang="en-US" dirty="0" smtClean="0"/>
              <a:t>cerebellum</a:t>
            </a:r>
            <a:endParaRPr lang="sr-Latn-RS" dirty="0" smtClean="0"/>
          </a:p>
          <a:p>
            <a:r>
              <a:rPr lang="en-US" dirty="0" smtClean="0"/>
              <a:t>For </a:t>
            </a:r>
            <a:r>
              <a:rPr lang="en-US" dirty="0"/>
              <a:t>Babinski, the essential function of the cerebellum was the orchestration of muscle synergies in the performance of voluntary </a:t>
            </a:r>
            <a:r>
              <a:rPr lang="en-US" dirty="0" smtClean="0"/>
              <a:t>movement</a:t>
            </a:r>
            <a:endParaRPr lang="sr-Latn-RS" dirty="0" smtClean="0"/>
          </a:p>
          <a:p>
            <a:r>
              <a:rPr lang="en-US" dirty="0" smtClean="0"/>
              <a:t>A </a:t>
            </a:r>
            <a:r>
              <a:rPr lang="en-US" dirty="0"/>
              <a:t>loss or impairment of this </a:t>
            </a:r>
            <a:r>
              <a:rPr lang="en-US" dirty="0" smtClean="0"/>
              <a:t>function</a:t>
            </a:r>
            <a:r>
              <a:rPr lang="sr-Latn-RS" dirty="0" smtClean="0"/>
              <a:t> </a:t>
            </a:r>
            <a:r>
              <a:rPr lang="en-US" dirty="0" smtClean="0"/>
              <a:t>- </a:t>
            </a:r>
            <a:r>
              <a:rPr lang="en-US" dirty="0" err="1"/>
              <a:t>asynergia</a:t>
            </a:r>
            <a:r>
              <a:rPr lang="en-US" dirty="0"/>
              <a:t> or </a:t>
            </a:r>
            <a:r>
              <a:rPr lang="en-US" dirty="0" err="1" smtClean="0"/>
              <a:t>dyssynergia</a:t>
            </a:r>
            <a:r>
              <a:rPr lang="sr-Latn-RS" dirty="0" smtClean="0"/>
              <a:t> </a:t>
            </a:r>
            <a:r>
              <a:rPr lang="en-US" dirty="0" smtClean="0"/>
              <a:t>-</a:t>
            </a:r>
            <a:r>
              <a:rPr lang="sr-Latn-RS" dirty="0" smtClean="0"/>
              <a:t> </a:t>
            </a:r>
            <a:r>
              <a:rPr lang="en-US" dirty="0" smtClean="0"/>
              <a:t>resulted </a:t>
            </a:r>
            <a:r>
              <a:rPr lang="en-US" dirty="0"/>
              <a:t>in irregularity or fragmentation of the normal motor sequences involved in any given </a:t>
            </a:r>
            <a:r>
              <a:rPr lang="en-US" dirty="0" smtClean="0"/>
              <a:t>act</a:t>
            </a:r>
            <a:endParaRPr lang="sr-Latn-RS" dirty="0" smtClean="0"/>
          </a:p>
          <a:p>
            <a:r>
              <a:rPr lang="en-US" dirty="0" smtClean="0"/>
              <a:t>This </a:t>
            </a:r>
            <a:r>
              <a:rPr lang="en-US" dirty="0"/>
              <a:t>deficit, most apparent in the execution of rapidly alternating movements, was referred to by Babinski as </a:t>
            </a:r>
            <a:r>
              <a:rPr lang="en-US" dirty="0" err="1" smtClean="0"/>
              <a:t>dys</a:t>
            </a:r>
            <a:r>
              <a:rPr lang="sr-Latn-RS" dirty="0" smtClean="0"/>
              <a:t>diadochokinesis </a:t>
            </a:r>
            <a:r>
              <a:rPr lang="en-US" dirty="0" smtClean="0"/>
              <a:t> </a:t>
            </a:r>
            <a:r>
              <a:rPr lang="en-US" dirty="0"/>
              <a:t>or </a:t>
            </a:r>
            <a:r>
              <a:rPr lang="en-US" dirty="0" err="1" smtClean="0"/>
              <a:t>adiadochokinesis</a:t>
            </a:r>
            <a:endParaRPr lang="sr-Latn-RS" dirty="0" smtClean="0"/>
          </a:p>
        </p:txBody>
      </p:sp>
    </p:spTree>
    <p:extLst>
      <p:ext uri="{BB962C8B-B14F-4D97-AF65-F5344CB8AC3E}">
        <p14:creationId xmlns:p14="http://schemas.microsoft.com/office/powerpoint/2010/main" val="37380371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439759"/>
          </a:xfrm>
        </p:spPr>
        <p:txBody>
          <a:bodyPr/>
          <a:lstStyle/>
          <a:p>
            <a:pPr>
              <a:lnSpc>
                <a:spcPct val="107000"/>
              </a:lnSpc>
              <a:spcAft>
                <a:spcPts val="800"/>
              </a:spcAft>
            </a:pPr>
            <a:r>
              <a:rPr lang="en-US" sz="2000" dirty="0">
                <a:latin typeface="Calibri" panose="020F0502020204030204" pitchFamily="34" charset="0"/>
                <a:ea typeface="Calibri" panose="020F0502020204030204" pitchFamily="34" charset="0"/>
                <a:cs typeface="Times New Roman" panose="02020603050405020304" pitchFamily="18" charset="0"/>
              </a:rPr>
              <a:t>CLINICAL FEATURES OF CEREBELLAR DISEASE</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2589212" y="1354015"/>
            <a:ext cx="8915400" cy="4557207"/>
          </a:xfrm>
        </p:spPr>
        <p:txBody>
          <a:bodyPr/>
          <a:lstStyle/>
          <a:p>
            <a:r>
              <a:rPr lang="en-US" dirty="0"/>
              <a:t>Holmes summarized the effects of cerebellar disease as being in the acceleration and deceleration of </a:t>
            </a:r>
            <a:r>
              <a:rPr lang="en-US" dirty="0" smtClean="0"/>
              <a:t>movement</a:t>
            </a:r>
            <a:endParaRPr lang="sr-Latn-RS" dirty="0" smtClean="0"/>
          </a:p>
          <a:p>
            <a:r>
              <a:rPr lang="en-US" dirty="0" smtClean="0"/>
              <a:t>He </a:t>
            </a:r>
            <a:r>
              <a:rPr lang="en-US" dirty="0"/>
              <a:t>characterized the effects in a more fundamental way than had Babinski, describing them as defects in the rate, range, and force of movement, resulting in an undershooting or overshooting of the </a:t>
            </a:r>
            <a:r>
              <a:rPr lang="en-US" dirty="0" smtClean="0"/>
              <a:t>target</a:t>
            </a:r>
            <a:endParaRPr lang="sr-Latn-RS" dirty="0" smtClean="0"/>
          </a:p>
          <a:p>
            <a:r>
              <a:rPr lang="en-US" dirty="0" smtClean="0"/>
              <a:t>He </a:t>
            </a:r>
            <a:r>
              <a:rPr lang="en-US" dirty="0"/>
              <a:t>used the term decomposition to describe the fragmentation of a smooth movement into a series of irregular, jerky </a:t>
            </a:r>
            <a:r>
              <a:rPr lang="en-US" dirty="0" smtClean="0"/>
              <a:t>components</a:t>
            </a:r>
            <a:endParaRPr lang="sr-Latn-RS" dirty="0" smtClean="0"/>
          </a:p>
          <a:p>
            <a:r>
              <a:rPr lang="en-US" dirty="0" smtClean="0"/>
              <a:t>The </a:t>
            </a:r>
            <a:r>
              <a:rPr lang="en-US" dirty="0"/>
              <a:t>terminal ("intention") tremor, and the inability to check the displacement of an outstretched limb, both of which he elegantly described, he attributed to this latter </a:t>
            </a:r>
            <a:r>
              <a:rPr lang="en-US" dirty="0" smtClean="0"/>
              <a:t>defect</a:t>
            </a:r>
            <a:endParaRPr lang="en-US" dirty="0"/>
          </a:p>
        </p:txBody>
      </p:sp>
    </p:spTree>
    <p:extLst>
      <p:ext uri="{BB962C8B-B14F-4D97-AF65-F5344CB8AC3E}">
        <p14:creationId xmlns:p14="http://schemas.microsoft.com/office/powerpoint/2010/main" val="21100857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439759"/>
          </a:xfrm>
        </p:spPr>
        <p:txBody>
          <a:bodyPr/>
          <a:lstStyle/>
          <a:p>
            <a:pPr>
              <a:lnSpc>
                <a:spcPct val="107000"/>
              </a:lnSpc>
              <a:spcAft>
                <a:spcPts val="800"/>
              </a:spcAft>
            </a:pPr>
            <a:r>
              <a:rPr lang="en-US" sz="2000" dirty="0">
                <a:latin typeface="Calibri" panose="020F0502020204030204" pitchFamily="34" charset="0"/>
                <a:ea typeface="Calibri" panose="020F0502020204030204" pitchFamily="34" charset="0"/>
                <a:cs typeface="Times New Roman" panose="02020603050405020304" pitchFamily="18" charset="0"/>
              </a:rPr>
              <a:t>CLINICAL FEATURES OF CEREBELLAR DISEASE</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2589212" y="1538654"/>
            <a:ext cx="8915400" cy="4372568"/>
          </a:xfrm>
        </p:spPr>
        <p:txBody>
          <a:bodyPr/>
          <a:lstStyle/>
          <a:p>
            <a:r>
              <a:rPr lang="en-US" dirty="0"/>
              <a:t>Gilman and colleagues have provided evidence that more than </a:t>
            </a:r>
            <a:r>
              <a:rPr lang="en-US" dirty="0" err="1"/>
              <a:t>hypotonia</a:t>
            </a:r>
            <a:r>
              <a:rPr lang="en-US" dirty="0"/>
              <a:t> is involved in the tremor of cerebellar </a:t>
            </a:r>
            <a:r>
              <a:rPr lang="en-US" dirty="0" smtClean="0"/>
              <a:t>incoordination</a:t>
            </a:r>
            <a:endParaRPr lang="sr-Latn-RS" dirty="0" smtClean="0"/>
          </a:p>
          <a:p>
            <a:r>
              <a:rPr lang="en-US" dirty="0" smtClean="0"/>
              <a:t>They </a:t>
            </a:r>
            <a:r>
              <a:rPr lang="en-US" dirty="0"/>
              <a:t>found that </a:t>
            </a:r>
            <a:r>
              <a:rPr lang="en-US" dirty="0" err="1"/>
              <a:t>deafferentation</a:t>
            </a:r>
            <a:r>
              <a:rPr lang="en-US" dirty="0"/>
              <a:t> of the forelimb of a monkey resulted in </a:t>
            </a:r>
            <a:r>
              <a:rPr lang="en-US" dirty="0" err="1"/>
              <a:t>dysmetria</a:t>
            </a:r>
            <a:r>
              <a:rPr lang="en-US" dirty="0"/>
              <a:t> and kinetic </a:t>
            </a:r>
            <a:r>
              <a:rPr lang="en-US" dirty="0" smtClean="0"/>
              <a:t>tremor</a:t>
            </a:r>
            <a:endParaRPr lang="sr-Latn-RS" dirty="0" smtClean="0"/>
          </a:p>
          <a:p>
            <a:r>
              <a:rPr lang="en-US" dirty="0" smtClean="0"/>
              <a:t>subsequent </a:t>
            </a:r>
            <a:r>
              <a:rPr lang="en-US" dirty="0"/>
              <a:t>cerebellar ablation significantly increased both the </a:t>
            </a:r>
            <a:r>
              <a:rPr lang="en-US" dirty="0" err="1"/>
              <a:t>dysmetria</a:t>
            </a:r>
            <a:r>
              <a:rPr lang="en-US" dirty="0"/>
              <a:t> and tremor, indicating the presence of a mechanism as yet unidentified in addition to depression of the </a:t>
            </a:r>
            <a:r>
              <a:rPr lang="en-US" dirty="0" err="1"/>
              <a:t>fusimotor</a:t>
            </a:r>
            <a:r>
              <a:rPr lang="en-US" dirty="0"/>
              <a:t> </a:t>
            </a:r>
            <a:r>
              <a:rPr lang="en-US" dirty="0" smtClean="0"/>
              <a:t>efferent</a:t>
            </a:r>
            <a:r>
              <a:rPr lang="sr-Latn-RS" dirty="0" smtClean="0"/>
              <a:t> </a:t>
            </a:r>
            <a:r>
              <a:rPr lang="en-US" dirty="0" smtClean="0"/>
              <a:t>-</a:t>
            </a:r>
            <a:r>
              <a:rPr lang="sr-Latn-RS" dirty="0" smtClean="0"/>
              <a:t> </a:t>
            </a:r>
            <a:r>
              <a:rPr lang="en-US" dirty="0" smtClean="0"/>
              <a:t>spindle </a:t>
            </a:r>
            <a:r>
              <a:rPr lang="en-US" dirty="0"/>
              <a:t>afferent </a:t>
            </a:r>
            <a:r>
              <a:rPr lang="en-US" dirty="0" smtClean="0"/>
              <a:t>circuit</a:t>
            </a:r>
            <a:endParaRPr lang="sr-Latn-RS" dirty="0" smtClean="0"/>
          </a:p>
          <a:p>
            <a:r>
              <a:rPr lang="en-US" dirty="0" smtClean="0"/>
              <a:t>Parts </a:t>
            </a:r>
            <a:r>
              <a:rPr lang="en-US" dirty="0"/>
              <a:t>of the hypotheses of both Babinski and Holmes have been sustained by modern physiologic and clinical </a:t>
            </a:r>
            <a:r>
              <a:rPr lang="en-US" dirty="0" smtClean="0"/>
              <a:t>studies</a:t>
            </a:r>
            <a:endParaRPr lang="en-US" dirty="0"/>
          </a:p>
        </p:txBody>
      </p:sp>
    </p:spTree>
    <p:extLst>
      <p:ext uri="{BB962C8B-B14F-4D97-AF65-F5344CB8AC3E}">
        <p14:creationId xmlns:p14="http://schemas.microsoft.com/office/powerpoint/2010/main" val="40217257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439759"/>
          </a:xfrm>
        </p:spPr>
        <p:txBody>
          <a:bodyPr/>
          <a:lstStyle/>
          <a:p>
            <a:pPr>
              <a:lnSpc>
                <a:spcPct val="107000"/>
              </a:lnSpc>
              <a:spcAft>
                <a:spcPts val="800"/>
              </a:spcAft>
            </a:pPr>
            <a:r>
              <a:rPr lang="en-US" sz="2000" dirty="0">
                <a:latin typeface="Calibri" panose="020F0502020204030204" pitchFamily="34" charset="0"/>
                <a:ea typeface="Calibri" panose="020F0502020204030204" pitchFamily="34" charset="0"/>
                <a:cs typeface="Times New Roman" panose="02020603050405020304" pitchFamily="18" charset="0"/>
              </a:rPr>
              <a:t>CLINICAL FEATURES OF CEREBELLAR DISEASE</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2589212" y="1863969"/>
            <a:ext cx="8915400" cy="4047253"/>
          </a:xfrm>
        </p:spPr>
        <p:txBody>
          <a:bodyPr/>
          <a:lstStyle/>
          <a:p>
            <a:r>
              <a:rPr lang="en-US" dirty="0"/>
              <a:t>In an analysis of rapid (ballistic) movements, Hallett and colleagues have demonstrated that with cerebellar lesions, there is a prolongation of the interval between the commanded act and the onset of </a:t>
            </a:r>
            <a:r>
              <a:rPr lang="en-US" dirty="0" smtClean="0"/>
              <a:t>movement</a:t>
            </a:r>
            <a:endParaRPr lang="sr-Latn-RS" dirty="0" smtClean="0"/>
          </a:p>
          <a:p>
            <a:r>
              <a:rPr lang="en-US" dirty="0" smtClean="0"/>
              <a:t>More </a:t>
            </a:r>
            <a:r>
              <a:rPr lang="en-US" dirty="0"/>
              <a:t>prominently, there is a derangement of the normal ballistic </a:t>
            </a:r>
            <a:r>
              <a:rPr lang="en-US" dirty="0" err="1"/>
              <a:t>triphasic</a:t>
            </a:r>
            <a:r>
              <a:rPr lang="en-US" dirty="0"/>
              <a:t> agonist-antagonist-agonist motor </a:t>
            </a:r>
            <a:r>
              <a:rPr lang="en-US" dirty="0" smtClean="0"/>
              <a:t>sequence</a:t>
            </a:r>
            <a:endParaRPr lang="sr-Latn-RS" dirty="0" smtClean="0"/>
          </a:p>
          <a:p>
            <a:r>
              <a:rPr lang="en-US" dirty="0" smtClean="0"/>
              <a:t>The </a:t>
            </a:r>
            <a:r>
              <a:rPr lang="en-US" dirty="0"/>
              <a:t>agonist burst may be too long or too short, or it may continue into the antagonist burst, resulting in excessive </a:t>
            </a:r>
            <a:r>
              <a:rPr lang="en-US" dirty="0" smtClean="0"/>
              <a:t>agonist</a:t>
            </a:r>
            <a:r>
              <a:rPr lang="sr-Latn-RS" dirty="0" smtClean="0"/>
              <a:t> </a:t>
            </a:r>
            <a:r>
              <a:rPr lang="en-US" dirty="0" smtClean="0"/>
              <a:t>-</a:t>
            </a:r>
            <a:r>
              <a:rPr lang="sr-Latn-RS" dirty="0" smtClean="0"/>
              <a:t> </a:t>
            </a:r>
            <a:r>
              <a:rPr lang="en-US" dirty="0" smtClean="0"/>
              <a:t>antagonist </a:t>
            </a:r>
            <a:r>
              <a:rPr lang="en-US" dirty="0" err="1"/>
              <a:t>cocontraction</a:t>
            </a:r>
            <a:r>
              <a:rPr lang="en-US" dirty="0"/>
              <a:t> at the onset of </a:t>
            </a:r>
            <a:r>
              <a:rPr lang="en-US" dirty="0" smtClean="0"/>
              <a:t>movement</a:t>
            </a:r>
            <a:endParaRPr lang="sr-Latn-RS" dirty="0" smtClean="0"/>
          </a:p>
          <a:p>
            <a:r>
              <a:rPr lang="en-US" dirty="0" smtClean="0"/>
              <a:t>These </a:t>
            </a:r>
            <a:r>
              <a:rPr lang="en-US" dirty="0"/>
              <a:t>findings may explain what was described by Babinski and Holmes as </a:t>
            </a:r>
            <a:r>
              <a:rPr lang="en-US" dirty="0" err="1"/>
              <a:t>asynergia</a:t>
            </a:r>
            <a:r>
              <a:rPr lang="en-US" dirty="0"/>
              <a:t>, decomposition of movement, and certainly explain </a:t>
            </a:r>
            <a:r>
              <a:rPr lang="en-US" dirty="0" err="1" smtClean="0"/>
              <a:t>dysmetria</a:t>
            </a:r>
            <a:r>
              <a:rPr lang="en-US" dirty="0" smtClean="0"/>
              <a:t> </a:t>
            </a:r>
            <a:endParaRPr lang="en-US" dirty="0"/>
          </a:p>
          <a:p>
            <a:endParaRPr lang="en-US" dirty="0"/>
          </a:p>
        </p:txBody>
      </p:sp>
    </p:spTree>
    <p:extLst>
      <p:ext uri="{BB962C8B-B14F-4D97-AF65-F5344CB8AC3E}">
        <p14:creationId xmlns:p14="http://schemas.microsoft.com/office/powerpoint/2010/main" val="13588706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439759"/>
          </a:xfrm>
        </p:spPr>
        <p:txBody>
          <a:bodyPr/>
          <a:lstStyle/>
          <a:p>
            <a:pPr>
              <a:lnSpc>
                <a:spcPct val="107000"/>
              </a:lnSpc>
              <a:spcAft>
                <a:spcPts val="800"/>
              </a:spcAft>
            </a:pPr>
            <a:r>
              <a:rPr lang="en-US" sz="2000" dirty="0">
                <a:latin typeface="Calibri" panose="020F0502020204030204" pitchFamily="34" charset="0"/>
                <a:ea typeface="Calibri" panose="020F0502020204030204" pitchFamily="34" charset="0"/>
                <a:cs typeface="Times New Roman" panose="02020603050405020304" pitchFamily="18" charset="0"/>
              </a:rPr>
              <a:t>CLINICAL FEATURES OF CEREBELLAR DISEASE</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2589212" y="1186962"/>
            <a:ext cx="8915400" cy="4724260"/>
          </a:xfrm>
        </p:spPr>
        <p:txBody>
          <a:bodyPr>
            <a:normAutofit lnSpcReduction="10000"/>
          </a:bodyPr>
          <a:lstStyle/>
          <a:p>
            <a:r>
              <a:rPr lang="en-US" dirty="0"/>
              <a:t>Clinical observations affirm what was stated above that lesions of the cerebellum in humans give rise to the following abnormalities: </a:t>
            </a:r>
            <a:endParaRPr lang="sr-Latn-RS" dirty="0" smtClean="0"/>
          </a:p>
          <a:p>
            <a:r>
              <a:rPr lang="en-US" dirty="0" smtClean="0"/>
              <a:t>(</a:t>
            </a:r>
            <a:r>
              <a:rPr lang="en-US" dirty="0"/>
              <a:t>1) incoordination (ataxia) of volitional </a:t>
            </a:r>
            <a:r>
              <a:rPr lang="en-US" dirty="0" smtClean="0"/>
              <a:t>movement</a:t>
            </a:r>
            <a:endParaRPr lang="sr-Latn-RS" dirty="0" smtClean="0"/>
          </a:p>
          <a:p>
            <a:r>
              <a:rPr lang="en-US" dirty="0" smtClean="0"/>
              <a:t>(</a:t>
            </a:r>
            <a:r>
              <a:rPr lang="en-US" dirty="0"/>
              <a:t>2) a characteristic tremor </a:t>
            </a:r>
            <a:r>
              <a:rPr lang="sr-Latn-RS" dirty="0" smtClean="0"/>
              <a:t>- </a:t>
            </a:r>
            <a:r>
              <a:rPr lang="en-US" dirty="0" smtClean="0"/>
              <a:t>"</a:t>
            </a:r>
            <a:r>
              <a:rPr lang="en-US" dirty="0"/>
              <a:t>intention", or ataxic tremor, by which is meant a side-to-side oscillation as movement approaches a </a:t>
            </a:r>
            <a:r>
              <a:rPr lang="en-US" dirty="0" smtClean="0"/>
              <a:t>target</a:t>
            </a:r>
            <a:endParaRPr lang="sr-Latn-RS" dirty="0" smtClean="0"/>
          </a:p>
          <a:p>
            <a:r>
              <a:rPr lang="en-US" dirty="0" smtClean="0"/>
              <a:t>(</a:t>
            </a:r>
            <a:r>
              <a:rPr lang="en-US" dirty="0"/>
              <a:t>3) disorders of equilibrium and gait; and </a:t>
            </a:r>
            <a:endParaRPr lang="sr-Latn-RS" dirty="0" smtClean="0"/>
          </a:p>
          <a:p>
            <a:r>
              <a:rPr lang="en-US" dirty="0" smtClean="0"/>
              <a:t>(</a:t>
            </a:r>
            <a:r>
              <a:rPr lang="en-US" dirty="0"/>
              <a:t>4) diminished muscle tone, particularly with acute </a:t>
            </a:r>
            <a:r>
              <a:rPr lang="en-US" dirty="0" smtClean="0"/>
              <a:t>lesions</a:t>
            </a:r>
            <a:endParaRPr lang="sr-Latn-RS" dirty="0" smtClean="0"/>
          </a:p>
          <a:p>
            <a:r>
              <a:rPr lang="en-US" dirty="0" smtClean="0"/>
              <a:t>Dysarthria</a:t>
            </a:r>
            <a:r>
              <a:rPr lang="en-US" dirty="0"/>
              <a:t>, a common feature of cerebellar disease, is probably predicated on a similar incoordination of the muscles of </a:t>
            </a:r>
            <a:r>
              <a:rPr lang="en-US" dirty="0" smtClean="0"/>
              <a:t>articulation</a:t>
            </a:r>
            <a:endParaRPr lang="sr-Latn-RS" dirty="0" smtClean="0"/>
          </a:p>
          <a:p>
            <a:r>
              <a:rPr lang="en-US" dirty="0" smtClean="0"/>
              <a:t>In </a:t>
            </a:r>
            <a:r>
              <a:rPr lang="en-US" dirty="0"/>
              <a:t>addition, the stability of conjugate eye movements is affected, giving rise to </a:t>
            </a:r>
            <a:r>
              <a:rPr lang="en-US" dirty="0" smtClean="0"/>
              <a:t>nystagmus</a:t>
            </a:r>
            <a:endParaRPr lang="sr-Latn-RS" dirty="0" smtClean="0"/>
          </a:p>
          <a:p>
            <a:r>
              <a:rPr lang="en-US" dirty="0" smtClean="0"/>
              <a:t>Extensive </a:t>
            </a:r>
            <a:r>
              <a:rPr lang="en-US" dirty="0"/>
              <a:t>lesions of one cerebellar hemisphere, especially of the anterior lobe, cause mild </a:t>
            </a:r>
            <a:r>
              <a:rPr lang="en-US" dirty="0" err="1"/>
              <a:t>hypotonia</a:t>
            </a:r>
            <a:r>
              <a:rPr lang="en-US" dirty="0"/>
              <a:t>, postural abnormalities, ataxia, and a mild weakness of the ipsilateral arm and leg perceived by the </a:t>
            </a:r>
            <a:r>
              <a:rPr lang="en-US" dirty="0" smtClean="0"/>
              <a:t>patient</a:t>
            </a:r>
            <a:endParaRPr lang="en-US" dirty="0"/>
          </a:p>
          <a:p>
            <a:endParaRPr lang="en-US" dirty="0"/>
          </a:p>
        </p:txBody>
      </p:sp>
    </p:spTree>
    <p:extLst>
      <p:ext uri="{BB962C8B-B14F-4D97-AF65-F5344CB8AC3E}">
        <p14:creationId xmlns:p14="http://schemas.microsoft.com/office/powerpoint/2010/main" val="5881471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439759"/>
          </a:xfrm>
        </p:spPr>
        <p:txBody>
          <a:bodyPr/>
          <a:lstStyle/>
          <a:p>
            <a:pPr>
              <a:lnSpc>
                <a:spcPct val="107000"/>
              </a:lnSpc>
              <a:spcAft>
                <a:spcPts val="800"/>
              </a:spcAft>
            </a:pPr>
            <a:r>
              <a:rPr lang="en-US" sz="2000" dirty="0">
                <a:latin typeface="Calibri" panose="020F0502020204030204" pitchFamily="34" charset="0"/>
                <a:ea typeface="Calibri" panose="020F0502020204030204" pitchFamily="34" charset="0"/>
                <a:cs typeface="Times New Roman" panose="02020603050405020304" pitchFamily="18" charset="0"/>
              </a:rPr>
              <a:t>CLINICAL FEATURES OF CEREBELLAR DISEASE</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2589212" y="1266092"/>
            <a:ext cx="8915400" cy="4645130"/>
          </a:xfrm>
        </p:spPr>
        <p:txBody>
          <a:bodyPr>
            <a:normAutofit fontScale="92500" lnSpcReduction="20000"/>
          </a:bodyPr>
          <a:lstStyle/>
          <a:p>
            <a:r>
              <a:rPr lang="en-US" dirty="0"/>
              <a:t>Lesions of the deep nuclei and cerebellar peduncles have the same effects as extensive </a:t>
            </a:r>
            <a:r>
              <a:rPr lang="en-US" dirty="0" err="1"/>
              <a:t>hemispheral</a:t>
            </a:r>
            <a:r>
              <a:rPr lang="en-US" dirty="0"/>
              <a:t> </a:t>
            </a:r>
            <a:r>
              <a:rPr lang="en-US" dirty="0" smtClean="0"/>
              <a:t>lesions</a:t>
            </a:r>
            <a:endParaRPr lang="sr-Latn-RS" dirty="0" smtClean="0"/>
          </a:p>
          <a:p>
            <a:r>
              <a:rPr lang="en-US" dirty="0" smtClean="0"/>
              <a:t>If </a:t>
            </a:r>
            <a:r>
              <a:rPr lang="en-US" dirty="0"/>
              <a:t>the lesion involves a limited portion of the cerebellar cortex and subcortical white matter, there may be surprisingly little disturbance of function, or the abnormality may be greatly attenuated with the passage of </a:t>
            </a:r>
            <a:r>
              <a:rPr lang="en-US" dirty="0" smtClean="0"/>
              <a:t>time</a:t>
            </a:r>
            <a:endParaRPr lang="sr-Latn-RS" dirty="0" smtClean="0"/>
          </a:p>
          <a:p>
            <a:r>
              <a:rPr lang="en-US" dirty="0" smtClean="0"/>
              <a:t>For </a:t>
            </a:r>
            <a:r>
              <a:rPr lang="en-US" dirty="0"/>
              <a:t>example, a congenital developmental defect or an early life sclerotic cortical atrophy of half of the cerebellum may produce no clinical </a:t>
            </a:r>
            <a:r>
              <a:rPr lang="en-US" dirty="0" smtClean="0"/>
              <a:t>abnormalities</a:t>
            </a:r>
            <a:endParaRPr lang="sr-Latn-RS" dirty="0" smtClean="0"/>
          </a:p>
          <a:p>
            <a:r>
              <a:rPr lang="en-US" dirty="0" smtClean="0"/>
              <a:t>Lesions </a:t>
            </a:r>
            <a:r>
              <a:rPr lang="en-US" dirty="0"/>
              <a:t>involving the superior cerebellar peduncle or the dentate nucleus cause the most severe and enduring cerebellar symptoms, which manifest mostly as ataxia in the ipsilateral </a:t>
            </a:r>
            <a:r>
              <a:rPr lang="en-US" dirty="0" smtClean="0"/>
              <a:t>limbs</a:t>
            </a:r>
            <a:endParaRPr lang="sr-Latn-RS" dirty="0" smtClean="0"/>
          </a:p>
          <a:p>
            <a:r>
              <a:rPr lang="en-US" dirty="0" smtClean="0"/>
              <a:t>Disorders </a:t>
            </a:r>
            <a:r>
              <a:rPr lang="en-US" dirty="0"/>
              <a:t>of stance and gait depend more on </a:t>
            </a:r>
            <a:r>
              <a:rPr lang="en-US" dirty="0" err="1"/>
              <a:t>vermian</a:t>
            </a:r>
            <a:r>
              <a:rPr lang="en-US" dirty="0"/>
              <a:t> than on </a:t>
            </a:r>
            <a:r>
              <a:rPr lang="en-US" dirty="0" err="1"/>
              <a:t>hemispheral</a:t>
            </a:r>
            <a:r>
              <a:rPr lang="en-US" dirty="0"/>
              <a:t> or </a:t>
            </a:r>
            <a:r>
              <a:rPr lang="en-US" dirty="0" err="1"/>
              <a:t>peduncular</a:t>
            </a:r>
            <a:r>
              <a:rPr lang="en-US" dirty="0"/>
              <a:t> </a:t>
            </a:r>
            <a:r>
              <a:rPr lang="en-US" dirty="0" smtClean="0"/>
              <a:t>involvement</a:t>
            </a:r>
            <a:endParaRPr lang="sr-Latn-RS" dirty="0" smtClean="0"/>
          </a:p>
          <a:p>
            <a:r>
              <a:rPr lang="en-US" dirty="0" smtClean="0"/>
              <a:t>Damage </a:t>
            </a:r>
            <a:r>
              <a:rPr lang="en-US" dirty="0"/>
              <a:t>in the inferior cerebellum causes </a:t>
            </a:r>
            <a:r>
              <a:rPr lang="en-US" dirty="0" err="1"/>
              <a:t>vestibulocerebellar</a:t>
            </a:r>
            <a:r>
              <a:rPr lang="en-US" dirty="0"/>
              <a:t> symptoms-namely, dizziness, vertigo, vomiting, and nystagmus-in varying </a:t>
            </a:r>
            <a:r>
              <a:rPr lang="en-US" dirty="0" smtClean="0"/>
              <a:t>proportions</a:t>
            </a:r>
            <a:endParaRPr lang="sr-Latn-RS" dirty="0" smtClean="0"/>
          </a:p>
          <a:p>
            <a:r>
              <a:rPr lang="en-US" dirty="0" smtClean="0"/>
              <a:t>These </a:t>
            </a:r>
            <a:r>
              <a:rPr lang="en-US" dirty="0"/>
              <a:t>symptoms often share with disturbances of the vestibular system the feature of worsening with changes in head </a:t>
            </a:r>
            <a:r>
              <a:rPr lang="en-US" dirty="0" smtClean="0"/>
              <a:t>position</a:t>
            </a:r>
            <a:endParaRPr lang="en-US" dirty="0"/>
          </a:p>
          <a:p>
            <a:endParaRPr lang="en-US" dirty="0"/>
          </a:p>
        </p:txBody>
      </p:sp>
    </p:spTree>
    <p:extLst>
      <p:ext uri="{BB962C8B-B14F-4D97-AF65-F5344CB8AC3E}">
        <p14:creationId xmlns:p14="http://schemas.microsoft.com/office/powerpoint/2010/main" val="36027200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 </a:t>
            </a:r>
            <a:endParaRPr lang="en-US" dirty="0"/>
          </a:p>
        </p:txBody>
      </p:sp>
      <p:pic>
        <p:nvPicPr>
          <p:cNvPr id="4" name="Content Placeholder 3"/>
          <p:cNvPicPr>
            <a:picLocks noGrp="1" noChangeAspect="1"/>
          </p:cNvPicPr>
          <p:nvPr>
            <p:ph idx="1"/>
          </p:nvPr>
        </p:nvPicPr>
        <p:blipFill>
          <a:blip r:embed="rId2"/>
          <a:stretch>
            <a:fillRect/>
          </a:stretch>
        </p:blipFill>
        <p:spPr>
          <a:xfrm>
            <a:off x="3209192" y="720969"/>
            <a:ext cx="6998677" cy="5190881"/>
          </a:xfrm>
          <a:prstGeom prst="rect">
            <a:avLst/>
          </a:prstGeom>
        </p:spPr>
      </p:pic>
    </p:spTree>
    <p:extLst>
      <p:ext uri="{BB962C8B-B14F-4D97-AF65-F5344CB8AC3E}">
        <p14:creationId xmlns:p14="http://schemas.microsoft.com/office/powerpoint/2010/main" val="246472999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Ataxic Incoordination</a:t>
            </a:r>
          </a:p>
        </p:txBody>
      </p:sp>
      <p:sp>
        <p:nvSpPr>
          <p:cNvPr id="3" name="Content Placeholder 2"/>
          <p:cNvSpPr>
            <a:spLocks noGrp="1"/>
          </p:cNvSpPr>
          <p:nvPr>
            <p:ph idx="1"/>
          </p:nvPr>
        </p:nvSpPr>
        <p:spPr>
          <a:xfrm>
            <a:off x="2589212" y="1248508"/>
            <a:ext cx="8915400" cy="4662714"/>
          </a:xfrm>
        </p:spPr>
        <p:txBody>
          <a:bodyPr>
            <a:normAutofit fontScale="92500" lnSpcReduction="10000"/>
          </a:bodyPr>
          <a:lstStyle/>
          <a:p>
            <a:r>
              <a:rPr lang="en-US" dirty="0"/>
              <a:t>The most prominent manifestations of cerebellar </a:t>
            </a:r>
            <a:r>
              <a:rPr lang="en-US" dirty="0" smtClean="0"/>
              <a:t>disease - </a:t>
            </a:r>
            <a:r>
              <a:rPr lang="en-US" dirty="0"/>
              <a:t>the abnormalities of intended </a:t>
            </a:r>
            <a:r>
              <a:rPr lang="en-US" dirty="0" smtClean="0"/>
              <a:t>- volitional </a:t>
            </a:r>
            <a:r>
              <a:rPr lang="en-US" dirty="0"/>
              <a:t>movement, are classified under the general heading of cerebellar incoordination or </a:t>
            </a:r>
            <a:r>
              <a:rPr lang="en-US" dirty="0" smtClean="0"/>
              <a:t>ATAXIA</a:t>
            </a:r>
          </a:p>
          <a:p>
            <a:r>
              <a:rPr lang="en-US" dirty="0" smtClean="0"/>
              <a:t>Following Babinski, </a:t>
            </a:r>
            <a:r>
              <a:rPr lang="en-US" dirty="0"/>
              <a:t>the terms </a:t>
            </a:r>
            <a:r>
              <a:rPr lang="en-US" dirty="0" smtClean="0"/>
              <a:t>DYSSYNERGIA, DYSMETRIA, </a:t>
            </a:r>
            <a:r>
              <a:rPr lang="en-US" dirty="0"/>
              <a:t>and </a:t>
            </a:r>
            <a:r>
              <a:rPr lang="en-US" dirty="0" smtClean="0"/>
              <a:t>DYSDIADOCHOKINESIS </a:t>
            </a:r>
            <a:r>
              <a:rPr lang="en-US" dirty="0"/>
              <a:t>came into common usage to describe cerebellar abnormalities of </a:t>
            </a:r>
            <a:r>
              <a:rPr lang="en-US" dirty="0" smtClean="0"/>
              <a:t>movement</a:t>
            </a:r>
          </a:p>
          <a:p>
            <a:r>
              <a:rPr lang="en-US" dirty="0" smtClean="0"/>
              <a:t>Holmes's </a:t>
            </a:r>
            <a:r>
              <a:rPr lang="en-US" dirty="0"/>
              <a:t>characterization of abnormalities in the rate, range, and force of movement is less confusing, as becomes apparent from an analysis of even simple </a:t>
            </a:r>
            <a:r>
              <a:rPr lang="en-US" dirty="0" smtClean="0"/>
              <a:t>movements</a:t>
            </a:r>
          </a:p>
          <a:p>
            <a:r>
              <a:rPr lang="en-US" dirty="0" smtClean="0"/>
              <a:t>These </a:t>
            </a:r>
            <a:r>
              <a:rPr lang="en-US" dirty="0"/>
              <a:t>abnormalities are brought out by standard neurologic </a:t>
            </a:r>
            <a:r>
              <a:rPr lang="en-US" dirty="0" smtClean="0"/>
              <a:t>tests: </a:t>
            </a:r>
          </a:p>
          <a:p>
            <a:pPr lvl="1"/>
            <a:r>
              <a:rPr lang="en-US" dirty="0" smtClean="0"/>
              <a:t>finger-to-nose</a:t>
            </a:r>
          </a:p>
          <a:p>
            <a:pPr lvl="1"/>
            <a:r>
              <a:rPr lang="en-US" dirty="0" smtClean="0"/>
              <a:t>toe-to-finger </a:t>
            </a:r>
            <a:r>
              <a:rPr lang="en-US" dirty="0"/>
              <a:t>movement, running the heel down the opposite </a:t>
            </a:r>
            <a:r>
              <a:rPr lang="en-US" dirty="0" smtClean="0"/>
              <a:t>shin</a:t>
            </a:r>
          </a:p>
          <a:p>
            <a:pPr lvl="1"/>
            <a:r>
              <a:rPr lang="en-US" dirty="0" smtClean="0"/>
              <a:t>tracing </a:t>
            </a:r>
            <a:r>
              <a:rPr lang="en-US" dirty="0"/>
              <a:t>a square in the air with a hand or </a:t>
            </a:r>
            <a:r>
              <a:rPr lang="en-US" dirty="0" smtClean="0"/>
              <a:t>foot</a:t>
            </a:r>
          </a:p>
          <a:p>
            <a:r>
              <a:rPr lang="en-US" dirty="0" smtClean="0"/>
              <a:t>In </a:t>
            </a:r>
            <a:r>
              <a:rPr lang="en-US" dirty="0"/>
              <a:t>performing these tests, the patient should be asked to move the limb to the target accurately and </a:t>
            </a:r>
            <a:r>
              <a:rPr lang="en-US" dirty="0" smtClean="0"/>
              <a:t>rapidly</a:t>
            </a:r>
            <a:endParaRPr lang="en-US" dirty="0"/>
          </a:p>
        </p:txBody>
      </p:sp>
    </p:spTree>
    <p:extLst>
      <p:ext uri="{BB962C8B-B14F-4D97-AF65-F5344CB8AC3E}">
        <p14:creationId xmlns:p14="http://schemas.microsoft.com/office/powerpoint/2010/main" val="5664452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659567"/>
          </a:xfrm>
        </p:spPr>
        <p:txBody>
          <a:bodyPr/>
          <a:lstStyle/>
          <a:p>
            <a:r>
              <a:rPr lang="en-US" dirty="0">
                <a:solidFill>
                  <a:prstClr val="black">
                    <a:lumMod val="85000"/>
                    <a:lumOff val="15000"/>
                  </a:prstClr>
                </a:solidFill>
              </a:rPr>
              <a:t>Ataxic Incoordination</a:t>
            </a:r>
            <a:endParaRPr lang="en-US" dirty="0"/>
          </a:p>
        </p:txBody>
      </p:sp>
      <p:sp>
        <p:nvSpPr>
          <p:cNvPr id="3" name="Content Placeholder 2"/>
          <p:cNvSpPr>
            <a:spLocks noGrp="1"/>
          </p:cNvSpPr>
          <p:nvPr>
            <p:ph idx="1"/>
          </p:nvPr>
        </p:nvSpPr>
        <p:spPr>
          <a:xfrm>
            <a:off x="2589212" y="1749670"/>
            <a:ext cx="8915400" cy="4161552"/>
          </a:xfrm>
        </p:spPr>
        <p:txBody>
          <a:bodyPr>
            <a:normAutofit/>
          </a:bodyPr>
          <a:lstStyle/>
          <a:p>
            <a:pPr lvl="0">
              <a:buClr>
                <a:srgbClr val="E78712"/>
              </a:buClr>
            </a:pPr>
            <a:r>
              <a:rPr lang="en-US" dirty="0">
                <a:solidFill>
                  <a:prstClr val="black">
                    <a:lumMod val="75000"/>
                    <a:lumOff val="25000"/>
                  </a:prstClr>
                </a:solidFill>
              </a:rPr>
              <a:t>The speed of initiating movement is slowed somewhat in cerebellar </a:t>
            </a:r>
            <a:r>
              <a:rPr lang="en-US" dirty="0" smtClean="0">
                <a:solidFill>
                  <a:prstClr val="black">
                    <a:lumMod val="75000"/>
                    <a:lumOff val="25000"/>
                  </a:prstClr>
                </a:solidFill>
              </a:rPr>
              <a:t>disease</a:t>
            </a:r>
          </a:p>
          <a:p>
            <a:pPr lvl="0">
              <a:buClr>
                <a:srgbClr val="E78712"/>
              </a:buClr>
            </a:pPr>
            <a:r>
              <a:rPr lang="en-US" dirty="0" smtClean="0">
                <a:solidFill>
                  <a:prstClr val="black">
                    <a:lumMod val="75000"/>
                    <a:lumOff val="25000"/>
                  </a:prstClr>
                </a:solidFill>
              </a:rPr>
              <a:t>In </a:t>
            </a:r>
            <a:r>
              <a:rPr lang="en-US" dirty="0">
                <a:solidFill>
                  <a:prstClr val="black">
                    <a:lumMod val="75000"/>
                    <a:lumOff val="25000"/>
                  </a:prstClr>
                </a:solidFill>
              </a:rPr>
              <a:t>a detailed </a:t>
            </a:r>
            <a:r>
              <a:rPr lang="en-US" dirty="0" err="1">
                <a:solidFill>
                  <a:prstClr val="black">
                    <a:lumMod val="75000"/>
                    <a:lumOff val="25000"/>
                  </a:prstClr>
                </a:solidFill>
              </a:rPr>
              <a:t>electrophysiologic</a:t>
            </a:r>
            <a:r>
              <a:rPr lang="en-US" dirty="0">
                <a:solidFill>
                  <a:prstClr val="black">
                    <a:lumMod val="75000"/>
                    <a:lumOff val="25000"/>
                  </a:prstClr>
                </a:solidFill>
              </a:rPr>
              <a:t> analysis of this defect mentioned earlier, Hallett and colleagues noted, in both slow and fast movements, that the initial agonist burst was prolonged and the peak force of the agonist contraction was </a:t>
            </a:r>
            <a:r>
              <a:rPr lang="en-US" dirty="0" smtClean="0">
                <a:solidFill>
                  <a:prstClr val="black">
                    <a:lumMod val="75000"/>
                    <a:lumOff val="25000"/>
                  </a:prstClr>
                </a:solidFill>
              </a:rPr>
              <a:t>reduced</a:t>
            </a:r>
          </a:p>
          <a:p>
            <a:pPr lvl="0">
              <a:buClr>
                <a:srgbClr val="E78712"/>
              </a:buClr>
            </a:pPr>
            <a:r>
              <a:rPr lang="en-US" dirty="0" smtClean="0">
                <a:solidFill>
                  <a:prstClr val="black">
                    <a:lumMod val="75000"/>
                    <a:lumOff val="25000"/>
                  </a:prstClr>
                </a:solidFill>
              </a:rPr>
              <a:t>Also</a:t>
            </a:r>
            <a:r>
              <a:rPr lang="en-US" dirty="0">
                <a:solidFill>
                  <a:prstClr val="black">
                    <a:lumMod val="75000"/>
                    <a:lumOff val="25000"/>
                  </a:prstClr>
                </a:solidFill>
              </a:rPr>
              <a:t>, there is irregularity and slowing of the movement itself, in both acceleration and </a:t>
            </a:r>
            <a:r>
              <a:rPr lang="en-US" dirty="0" smtClean="0">
                <a:solidFill>
                  <a:prstClr val="black">
                    <a:lumMod val="75000"/>
                    <a:lumOff val="25000"/>
                  </a:prstClr>
                </a:solidFill>
              </a:rPr>
              <a:t>deceleration</a:t>
            </a:r>
          </a:p>
          <a:p>
            <a:pPr lvl="0">
              <a:buClr>
                <a:srgbClr val="E78712"/>
              </a:buClr>
            </a:pPr>
            <a:r>
              <a:rPr lang="en-US" dirty="0" smtClean="0">
                <a:solidFill>
                  <a:prstClr val="black">
                    <a:lumMod val="75000"/>
                    <a:lumOff val="25000"/>
                  </a:prstClr>
                </a:solidFill>
              </a:rPr>
              <a:t>These </a:t>
            </a:r>
            <a:r>
              <a:rPr lang="en-US" dirty="0">
                <a:solidFill>
                  <a:prstClr val="black">
                    <a:lumMod val="75000"/>
                    <a:lumOff val="25000"/>
                  </a:prstClr>
                </a:solidFill>
              </a:rPr>
              <a:t>abnormalities are particularly prominent as the finger or toe approaches its </a:t>
            </a:r>
            <a:r>
              <a:rPr lang="en-US" dirty="0" smtClean="0">
                <a:solidFill>
                  <a:prstClr val="black">
                    <a:lumMod val="75000"/>
                    <a:lumOff val="25000"/>
                  </a:prstClr>
                </a:solidFill>
              </a:rPr>
              <a:t>target</a:t>
            </a:r>
          </a:p>
          <a:p>
            <a:pPr marL="0" indent="0">
              <a:buNone/>
            </a:pPr>
            <a:endParaRPr lang="en-US" dirty="0"/>
          </a:p>
        </p:txBody>
      </p:sp>
    </p:spTree>
    <p:extLst>
      <p:ext uri="{BB962C8B-B14F-4D97-AF65-F5344CB8AC3E}">
        <p14:creationId xmlns:p14="http://schemas.microsoft.com/office/powerpoint/2010/main" val="14352283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prstClr val="black">
                    <a:lumMod val="85000"/>
                    <a:lumOff val="15000"/>
                  </a:prstClr>
                </a:solidFill>
              </a:rPr>
              <a:t>Ataxic Incoordination</a:t>
            </a:r>
            <a:endParaRPr lang="en-US" dirty="0"/>
          </a:p>
        </p:txBody>
      </p:sp>
      <p:sp>
        <p:nvSpPr>
          <p:cNvPr id="3" name="Content Placeholder 2"/>
          <p:cNvSpPr>
            <a:spLocks noGrp="1"/>
          </p:cNvSpPr>
          <p:nvPr>
            <p:ph idx="1"/>
          </p:nvPr>
        </p:nvSpPr>
        <p:spPr/>
        <p:txBody>
          <a:bodyPr>
            <a:normAutofit lnSpcReduction="10000"/>
          </a:bodyPr>
          <a:lstStyle/>
          <a:p>
            <a:pPr lvl="0">
              <a:buClr>
                <a:srgbClr val="E78712"/>
              </a:buClr>
            </a:pPr>
            <a:r>
              <a:rPr lang="en-US" dirty="0">
                <a:solidFill>
                  <a:prstClr val="black">
                    <a:lumMod val="75000"/>
                    <a:lumOff val="25000"/>
                  </a:prstClr>
                </a:solidFill>
              </a:rPr>
              <a:t>All of the foregoing defects in volitional movement are evident in acts that require alternation or rapid change in direction of movement, such as pronation-supination of the forearm or successive touching of each fingertip to the thumb </a:t>
            </a:r>
          </a:p>
          <a:p>
            <a:pPr lvl="0">
              <a:buClr>
                <a:srgbClr val="E78712"/>
              </a:buClr>
            </a:pPr>
            <a:r>
              <a:rPr lang="en-US" dirty="0">
                <a:solidFill>
                  <a:prstClr val="black">
                    <a:lumMod val="75000"/>
                    <a:lumOff val="25000"/>
                  </a:prstClr>
                </a:solidFill>
              </a:rPr>
              <a:t>The normal rhythm of these movements is interrupted by irregularities of force and speed</a:t>
            </a:r>
          </a:p>
          <a:p>
            <a:pPr lvl="0">
              <a:buClr>
                <a:srgbClr val="E78712"/>
              </a:buClr>
            </a:pPr>
            <a:r>
              <a:rPr lang="en-US" dirty="0">
                <a:solidFill>
                  <a:prstClr val="black">
                    <a:lumMod val="75000"/>
                    <a:lumOff val="25000"/>
                  </a:prstClr>
                </a:solidFill>
              </a:rPr>
              <a:t>Even a simple movement may be fragmented ("decomposition" of movement), each component being effected with greater or lesser force than is </a:t>
            </a:r>
            <a:r>
              <a:rPr lang="en-US" dirty="0" smtClean="0">
                <a:solidFill>
                  <a:prstClr val="black">
                    <a:lumMod val="75000"/>
                    <a:lumOff val="25000"/>
                  </a:prstClr>
                </a:solidFill>
              </a:rPr>
              <a:t>required</a:t>
            </a:r>
            <a:endParaRPr lang="en-US" dirty="0">
              <a:solidFill>
                <a:prstClr val="black">
                  <a:lumMod val="75000"/>
                  <a:lumOff val="25000"/>
                </a:prstClr>
              </a:solidFill>
            </a:endParaRPr>
          </a:p>
          <a:p>
            <a:pPr lvl="0">
              <a:buClr>
                <a:srgbClr val="E78712"/>
              </a:buClr>
            </a:pPr>
            <a:r>
              <a:rPr lang="en-US" dirty="0">
                <a:solidFill>
                  <a:prstClr val="black">
                    <a:lumMod val="75000"/>
                    <a:lumOff val="25000"/>
                  </a:prstClr>
                </a:solidFill>
              </a:rPr>
              <a:t>These movement abnormalities together impart a highly characteristic clumsiness to the cerebellar syndromes, an appearance that is not simulated by the weakness of upper or lower motor neuron disorders or by diseases of the basal ganglia</a:t>
            </a:r>
          </a:p>
          <a:p>
            <a:endParaRPr lang="en-US" dirty="0"/>
          </a:p>
        </p:txBody>
      </p:sp>
    </p:spTree>
    <p:extLst>
      <p:ext uri="{BB962C8B-B14F-4D97-AF65-F5344CB8AC3E}">
        <p14:creationId xmlns:p14="http://schemas.microsoft.com/office/powerpoint/2010/main" val="34409854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Intention tremor - </a:t>
            </a:r>
            <a:r>
              <a:rPr lang="en-US" dirty="0"/>
              <a:t>ataxic tremor</a:t>
            </a:r>
          </a:p>
        </p:txBody>
      </p:sp>
      <p:sp>
        <p:nvSpPr>
          <p:cNvPr id="3" name="Content Placeholder 2"/>
          <p:cNvSpPr>
            <a:spLocks noGrp="1"/>
          </p:cNvSpPr>
          <p:nvPr>
            <p:ph idx="1"/>
          </p:nvPr>
        </p:nvSpPr>
        <p:spPr>
          <a:xfrm>
            <a:off x="2589212" y="1318846"/>
            <a:ext cx="8915400" cy="4592376"/>
          </a:xfrm>
        </p:spPr>
        <p:txBody>
          <a:bodyPr>
            <a:normAutofit fontScale="92500" lnSpcReduction="10000"/>
          </a:bodyPr>
          <a:lstStyle/>
          <a:p>
            <a:r>
              <a:rPr lang="en-US" dirty="0"/>
              <a:t>D</a:t>
            </a:r>
            <a:r>
              <a:rPr lang="en-US" dirty="0" smtClean="0"/>
              <a:t>eceleration </a:t>
            </a:r>
            <a:r>
              <a:rPr lang="en-US" dirty="0"/>
              <a:t>of movement is smooth and accurate, even if sharp changes in the direction of a limb are demanded, as in following a moving </a:t>
            </a:r>
            <a:r>
              <a:rPr lang="en-US" dirty="0" smtClean="0"/>
              <a:t>target</a:t>
            </a:r>
          </a:p>
          <a:p>
            <a:r>
              <a:rPr lang="en-US" dirty="0" smtClean="0"/>
              <a:t>With </a:t>
            </a:r>
            <a:r>
              <a:rPr lang="en-US" dirty="0"/>
              <a:t>cerebellar disease, the velocity and force of the movement are not checked in the normal </a:t>
            </a:r>
            <a:r>
              <a:rPr lang="en-US" dirty="0" smtClean="0"/>
              <a:t>manner</a:t>
            </a:r>
          </a:p>
          <a:p>
            <a:r>
              <a:rPr lang="en-US" dirty="0" smtClean="0"/>
              <a:t>The </a:t>
            </a:r>
            <a:r>
              <a:rPr lang="en-US" dirty="0"/>
              <a:t>excursion of the limb may be arrested prematurely, and the target is then reached by a series of jerky </a:t>
            </a:r>
            <a:r>
              <a:rPr lang="en-US" dirty="0" smtClean="0"/>
              <a:t>movements</a:t>
            </a:r>
          </a:p>
          <a:p>
            <a:r>
              <a:rPr lang="en-US" dirty="0" smtClean="0"/>
              <a:t>If </a:t>
            </a:r>
            <a:r>
              <a:rPr lang="en-US" dirty="0"/>
              <a:t>limb overshoots the mark (</a:t>
            </a:r>
            <a:r>
              <a:rPr lang="en-US" dirty="0" err="1"/>
              <a:t>hypermetria</a:t>
            </a:r>
            <a:r>
              <a:rPr lang="en-US" dirty="0"/>
              <a:t>) because of delayed activation and diminished contraction of antagonist </a:t>
            </a:r>
            <a:r>
              <a:rPr lang="en-US" dirty="0" smtClean="0"/>
              <a:t>muscles - </a:t>
            </a:r>
            <a:r>
              <a:rPr lang="en-US" dirty="0"/>
              <a:t>then the error is corrected by a series of secondary movements in which the finger or toe sways around the target before coming to rest, or moves from side to side a few times on the target </a:t>
            </a:r>
            <a:r>
              <a:rPr lang="en-US" dirty="0" smtClean="0"/>
              <a:t>itself</a:t>
            </a:r>
          </a:p>
          <a:p>
            <a:r>
              <a:rPr lang="en-US" dirty="0" smtClean="0"/>
              <a:t>This </a:t>
            </a:r>
            <a:r>
              <a:rPr lang="en-US" dirty="0"/>
              <a:t>side-to side movement of the finger as it approaches its mark tends to assume a rhythmic </a:t>
            </a:r>
            <a:r>
              <a:rPr lang="en-US" dirty="0" smtClean="0"/>
              <a:t>quality</a:t>
            </a:r>
          </a:p>
          <a:p>
            <a:r>
              <a:rPr lang="en-US" dirty="0" smtClean="0"/>
              <a:t>The </a:t>
            </a:r>
            <a:r>
              <a:rPr lang="en-US" dirty="0"/>
              <a:t>tremor is mainly perpendicular to the trajectory of movement and mostly in the horizontal </a:t>
            </a:r>
            <a:r>
              <a:rPr lang="en-US" dirty="0" smtClean="0"/>
              <a:t>plane</a:t>
            </a:r>
          </a:p>
          <a:p>
            <a:r>
              <a:rPr lang="en-US" dirty="0"/>
              <a:t>simply "ataxic tremor" or "goal directed action tremor" may be preferable terms</a:t>
            </a:r>
            <a:endParaRPr lang="en-US" dirty="0" smtClean="0"/>
          </a:p>
        </p:txBody>
      </p:sp>
    </p:spTree>
    <p:extLst>
      <p:ext uri="{BB962C8B-B14F-4D97-AF65-F5344CB8AC3E}">
        <p14:creationId xmlns:p14="http://schemas.microsoft.com/office/powerpoint/2010/main" val="33699708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826621"/>
          </a:xfrm>
        </p:spPr>
        <p:txBody>
          <a:bodyPr/>
          <a:lstStyle/>
          <a:p>
            <a:r>
              <a:rPr lang="en-US" dirty="0" smtClean="0"/>
              <a:t>Holmes – </a:t>
            </a:r>
            <a:r>
              <a:rPr lang="en-US" dirty="0" err="1" smtClean="0"/>
              <a:t>rubral</a:t>
            </a:r>
            <a:r>
              <a:rPr lang="en-US" dirty="0" smtClean="0"/>
              <a:t> tremor</a:t>
            </a:r>
            <a:endParaRPr lang="en-US" dirty="0"/>
          </a:p>
        </p:txBody>
      </p:sp>
      <p:sp>
        <p:nvSpPr>
          <p:cNvPr id="3" name="Content Placeholder 2"/>
          <p:cNvSpPr>
            <a:spLocks noGrp="1"/>
          </p:cNvSpPr>
          <p:nvPr>
            <p:ph idx="1"/>
          </p:nvPr>
        </p:nvSpPr>
        <p:spPr>
          <a:xfrm>
            <a:off x="2589212" y="1380392"/>
            <a:ext cx="8915400" cy="4530830"/>
          </a:xfrm>
        </p:spPr>
        <p:txBody>
          <a:bodyPr>
            <a:normAutofit fontScale="92500" lnSpcReduction="20000"/>
          </a:bodyPr>
          <a:lstStyle/>
          <a:p>
            <a:r>
              <a:rPr lang="en-US" dirty="0"/>
              <a:t>In addition to intention tremor, there may be a coarse, irregular, wide-range tremor that may be present in a position of repose and enhanced whenever the patient activates limb muscles, either to sustain a posture or to effect a movement. </a:t>
            </a:r>
            <a:endParaRPr lang="en-US" dirty="0" smtClean="0"/>
          </a:p>
          <a:p>
            <a:r>
              <a:rPr lang="en-US" dirty="0" smtClean="0"/>
              <a:t>It </a:t>
            </a:r>
            <a:r>
              <a:rPr lang="en-US" dirty="0"/>
              <a:t>is elicited by having the patient hold the arms out to the sides with elbows bent </a:t>
            </a:r>
            <a:r>
              <a:rPr lang="en-US" dirty="0" smtClean="0"/>
              <a:t>- "</a:t>
            </a:r>
            <a:r>
              <a:rPr lang="en-US" dirty="0"/>
              <a:t>wing-beating tremor</a:t>
            </a:r>
            <a:r>
              <a:rPr lang="en-US" dirty="0" smtClean="0"/>
              <a:t>"</a:t>
            </a:r>
          </a:p>
          <a:p>
            <a:r>
              <a:rPr lang="en-US" dirty="0" smtClean="0"/>
              <a:t>Holmes </a:t>
            </a:r>
            <a:r>
              <a:rPr lang="en-US" dirty="0"/>
              <a:t>called it </a:t>
            </a:r>
            <a:r>
              <a:rPr lang="en-US" dirty="0" err="1"/>
              <a:t>rubral</a:t>
            </a:r>
            <a:r>
              <a:rPr lang="en-US" dirty="0"/>
              <a:t> tremor, and although the red nucleus may be the site of the lesion, the nucleus itself is not necessarily involved in this type of </a:t>
            </a:r>
            <a:r>
              <a:rPr lang="en-US" dirty="0" smtClean="0"/>
              <a:t>tremor</a:t>
            </a:r>
          </a:p>
          <a:p>
            <a:r>
              <a:rPr lang="en-US" dirty="0" smtClean="0"/>
              <a:t>Instead</a:t>
            </a:r>
            <a:r>
              <a:rPr lang="en-US" dirty="0"/>
              <a:t>, it is a result of interruption of the fibers of the superior cerebellar peduncle, which traverse the nucleus, for which reason it may be more properly called "cerebellar outflow </a:t>
            </a:r>
            <a:r>
              <a:rPr lang="en-US" dirty="0" smtClean="0"/>
              <a:t>tremor" </a:t>
            </a:r>
          </a:p>
          <a:p>
            <a:r>
              <a:rPr lang="en-US" dirty="0" smtClean="0"/>
              <a:t>Also</a:t>
            </a:r>
            <a:r>
              <a:rPr lang="en-US" dirty="0"/>
              <a:t>, with certain sustained postures (e.g., with arms extended and hands on knees), the patient with cerebellar disease may develop a rhythmic oscillation of the fingers having much the same tempo as a parkinsonian </a:t>
            </a:r>
            <a:r>
              <a:rPr lang="en-US" dirty="0" smtClean="0"/>
              <a:t>tremor</a:t>
            </a:r>
          </a:p>
          <a:p>
            <a:r>
              <a:rPr lang="en-US" dirty="0" smtClean="0"/>
              <a:t>A </a:t>
            </a:r>
            <a:r>
              <a:rPr lang="en-US" dirty="0"/>
              <a:t>rhythmic tremor of the head or upper trunk (3 to 4 per second) called titubation, mainly in the anteroposterior plane, often accompanies midline cerebellar disease, but may also be a manifestation of essential tremor </a:t>
            </a:r>
          </a:p>
        </p:txBody>
      </p:sp>
    </p:spTree>
    <p:extLst>
      <p:ext uri="{BB962C8B-B14F-4D97-AF65-F5344CB8AC3E}">
        <p14:creationId xmlns:p14="http://schemas.microsoft.com/office/powerpoint/2010/main" val="105539443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598021"/>
          </a:xfrm>
        </p:spPr>
        <p:txBody>
          <a:bodyPr>
            <a:normAutofit fontScale="90000"/>
          </a:bodyPr>
          <a:lstStyle/>
          <a:p>
            <a:r>
              <a:rPr lang="en-US" dirty="0"/>
              <a:t>Cerebellar dysarthria </a:t>
            </a:r>
            <a:br>
              <a:rPr lang="en-US" dirty="0"/>
            </a:br>
            <a:endParaRPr lang="en-US" dirty="0"/>
          </a:p>
        </p:txBody>
      </p:sp>
      <p:sp>
        <p:nvSpPr>
          <p:cNvPr id="3" name="Content Placeholder 2"/>
          <p:cNvSpPr>
            <a:spLocks noGrp="1"/>
          </p:cNvSpPr>
          <p:nvPr>
            <p:ph idx="1"/>
          </p:nvPr>
        </p:nvSpPr>
        <p:spPr>
          <a:xfrm>
            <a:off x="2589212" y="1354015"/>
            <a:ext cx="8915400" cy="4557207"/>
          </a:xfrm>
        </p:spPr>
        <p:txBody>
          <a:bodyPr/>
          <a:lstStyle/>
          <a:p>
            <a:r>
              <a:rPr lang="en-US" dirty="0"/>
              <a:t>Cerebellar lesions commonly give rise to a disorder of speech, which may take one of two </a:t>
            </a:r>
            <a:r>
              <a:rPr lang="en-US" dirty="0" smtClean="0"/>
              <a:t>forms</a:t>
            </a:r>
          </a:p>
          <a:p>
            <a:pPr lvl="1"/>
            <a:r>
              <a:rPr lang="en-US" dirty="0" smtClean="0"/>
              <a:t>either </a:t>
            </a:r>
            <a:r>
              <a:rPr lang="en-US" dirty="0"/>
              <a:t>a slow, slurring dysarthria, like that following interruption of the corticobulbar tracts, </a:t>
            </a:r>
            <a:endParaRPr lang="en-US" dirty="0" smtClean="0"/>
          </a:p>
          <a:p>
            <a:pPr lvl="1"/>
            <a:r>
              <a:rPr lang="en-US" dirty="0" smtClean="0"/>
              <a:t>or </a:t>
            </a:r>
            <a:r>
              <a:rPr lang="en-US" dirty="0"/>
              <a:t>a scanning dysarthria with variable intonation, so called because words are broken up into syllables, as when a line of poetry is scanned for </a:t>
            </a:r>
            <a:r>
              <a:rPr lang="en-US" dirty="0" smtClean="0"/>
              <a:t>meter</a:t>
            </a:r>
          </a:p>
          <a:p>
            <a:r>
              <a:rPr lang="en-US" dirty="0" smtClean="0"/>
              <a:t>The </a:t>
            </a:r>
            <a:r>
              <a:rPr lang="en-US" dirty="0"/>
              <a:t>latter disorder is uniquely cerebellar; in addition to its scanning quality, speech is slow, and each syllable, after an involuntary interruption, may be uttered with less force or more force ("explosive speech") than is </a:t>
            </a:r>
            <a:r>
              <a:rPr lang="en-US" dirty="0" smtClean="0"/>
              <a:t>natural</a:t>
            </a:r>
          </a:p>
          <a:p>
            <a:r>
              <a:rPr lang="en-US" dirty="0" smtClean="0"/>
              <a:t>Urban </a:t>
            </a:r>
            <a:r>
              <a:rPr lang="en-US" dirty="0"/>
              <a:t>and associates deduced from cases of cerebellar infarction that the articulatory muscles are controlled from the rostral </a:t>
            </a:r>
            <a:r>
              <a:rPr lang="en-US" dirty="0" err="1"/>
              <a:t>paraverrmian</a:t>
            </a:r>
            <a:r>
              <a:rPr lang="en-US" dirty="0"/>
              <a:t> area of the anterior lobe, and this area is affected in most cases with </a:t>
            </a:r>
            <a:r>
              <a:rPr lang="en-US" dirty="0" smtClean="0"/>
              <a:t>dysarthria</a:t>
            </a:r>
            <a:endParaRPr lang="en-US" dirty="0"/>
          </a:p>
          <a:p>
            <a:endParaRPr lang="en-US" dirty="0"/>
          </a:p>
        </p:txBody>
      </p:sp>
    </p:spTree>
    <p:extLst>
      <p:ext uri="{BB962C8B-B14F-4D97-AF65-F5344CB8AC3E}">
        <p14:creationId xmlns:p14="http://schemas.microsoft.com/office/powerpoint/2010/main" val="135068389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685944"/>
          </a:xfrm>
        </p:spPr>
        <p:txBody>
          <a:bodyPr>
            <a:normAutofit fontScale="90000"/>
          </a:bodyPr>
          <a:lstStyle/>
          <a:p>
            <a:r>
              <a:rPr lang="en-US" dirty="0"/>
              <a:t>Cerebellar eye movement abnormalities </a:t>
            </a:r>
            <a:br>
              <a:rPr lang="en-US" dirty="0"/>
            </a:br>
            <a:endParaRPr lang="en-US" dirty="0"/>
          </a:p>
        </p:txBody>
      </p:sp>
      <p:sp>
        <p:nvSpPr>
          <p:cNvPr id="3" name="Content Placeholder 2"/>
          <p:cNvSpPr>
            <a:spLocks noGrp="1"/>
          </p:cNvSpPr>
          <p:nvPr>
            <p:ph idx="1"/>
          </p:nvPr>
        </p:nvSpPr>
        <p:spPr>
          <a:xfrm>
            <a:off x="2589212" y="1670538"/>
            <a:ext cx="8915400" cy="4240684"/>
          </a:xfrm>
        </p:spPr>
        <p:txBody>
          <a:bodyPr>
            <a:normAutofit/>
          </a:bodyPr>
          <a:lstStyle/>
          <a:p>
            <a:r>
              <a:rPr lang="en-US" dirty="0"/>
              <a:t>Ocular movement may be altered as a result of cerebellar disease, specifically if vestibular connections are </a:t>
            </a:r>
            <a:r>
              <a:rPr lang="en-US" dirty="0" smtClean="0"/>
              <a:t>involved</a:t>
            </a:r>
          </a:p>
          <a:p>
            <a:r>
              <a:rPr lang="en-US" dirty="0" smtClean="0"/>
              <a:t>Patients </a:t>
            </a:r>
            <a:r>
              <a:rPr lang="en-US" dirty="0"/>
              <a:t>with cerebellar lesions are unable to hold eccentric positions of gaze, resulting in a special type of nystagmus and the need to make rapid repetitive saccades to look </a:t>
            </a:r>
            <a:r>
              <a:rPr lang="en-US" dirty="0" smtClean="0"/>
              <a:t>eccentrically</a:t>
            </a:r>
          </a:p>
          <a:p>
            <a:r>
              <a:rPr lang="en-US" dirty="0" smtClean="0"/>
              <a:t>Conjugate </a:t>
            </a:r>
            <a:r>
              <a:rPr lang="en-US" dirty="0"/>
              <a:t>voluntary gaze can be accomplished only by a series of jerky </a:t>
            </a:r>
            <a:r>
              <a:rPr lang="en-US" dirty="0" smtClean="0"/>
              <a:t>movements</a:t>
            </a:r>
          </a:p>
          <a:p>
            <a:r>
              <a:rPr lang="en-US" dirty="0" smtClean="0"/>
              <a:t>Smooth </a:t>
            </a:r>
            <a:r>
              <a:rPr lang="en-US" dirty="0"/>
              <a:t>pursuit movements are slower than normal and require that the patient make small "catch-up" saccades in an attempt to keep the moving target near the </a:t>
            </a:r>
            <a:r>
              <a:rPr lang="en-US" dirty="0" smtClean="0"/>
              <a:t>fovea</a:t>
            </a:r>
          </a:p>
        </p:txBody>
      </p:sp>
    </p:spTree>
    <p:extLst>
      <p:ext uri="{BB962C8B-B14F-4D97-AF65-F5344CB8AC3E}">
        <p14:creationId xmlns:p14="http://schemas.microsoft.com/office/powerpoint/2010/main" val="243986597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Cerebellar eye movement abnormalities </a:t>
            </a:r>
            <a:br>
              <a:rPr lang="en-US" dirty="0"/>
            </a:br>
            <a:endParaRPr lang="en-US" dirty="0"/>
          </a:p>
        </p:txBody>
      </p:sp>
      <p:sp>
        <p:nvSpPr>
          <p:cNvPr id="3" name="Content Placeholder 2"/>
          <p:cNvSpPr>
            <a:spLocks noGrp="1"/>
          </p:cNvSpPr>
          <p:nvPr>
            <p:ph idx="1"/>
          </p:nvPr>
        </p:nvSpPr>
        <p:spPr/>
        <p:txBody>
          <a:bodyPr/>
          <a:lstStyle/>
          <a:p>
            <a:r>
              <a:rPr lang="en-US" dirty="0"/>
              <a:t>On attempted </a:t>
            </a:r>
            <a:r>
              <a:rPr lang="en-US" dirty="0" err="1"/>
              <a:t>refixation</a:t>
            </a:r>
            <a:r>
              <a:rPr lang="en-US" dirty="0"/>
              <a:t> to a target, the eyes overshoot the target and then oscillate through several corrective cycles until precise fixation is </a:t>
            </a:r>
            <a:r>
              <a:rPr lang="en-US" dirty="0" smtClean="0"/>
              <a:t>attained</a:t>
            </a:r>
          </a:p>
          <a:p>
            <a:r>
              <a:rPr lang="en-US" dirty="0" smtClean="0"/>
              <a:t>It </a:t>
            </a:r>
            <a:r>
              <a:rPr lang="en-US" dirty="0"/>
              <a:t>will be recognized that these </a:t>
            </a:r>
            <a:r>
              <a:rPr lang="en-US" dirty="0" err="1"/>
              <a:t>nystagmoid</a:t>
            </a:r>
            <a:r>
              <a:rPr lang="en-US" dirty="0"/>
              <a:t> abnormalities, as well as those of speech, resemble the abnormalities of volitional ataxic movements of the </a:t>
            </a:r>
            <a:r>
              <a:rPr lang="en-US" dirty="0" smtClean="0"/>
              <a:t>limbs</a:t>
            </a:r>
          </a:p>
          <a:p>
            <a:r>
              <a:rPr lang="en-US" dirty="0" smtClean="0"/>
              <a:t>Currently </a:t>
            </a:r>
            <a:r>
              <a:rPr lang="en-US" dirty="0"/>
              <a:t>it is considered that nystagmus caused by cerebellar disease depends on lesions of the </a:t>
            </a:r>
            <a:r>
              <a:rPr lang="en-US" dirty="0" err="1"/>
              <a:t>vestibulocerebellum</a:t>
            </a:r>
            <a:r>
              <a:rPr lang="en-US" dirty="0"/>
              <a:t> (Thach and Montgomery</a:t>
            </a:r>
            <a:r>
              <a:rPr lang="en-US" dirty="0" smtClean="0"/>
              <a:t>)</a:t>
            </a:r>
          </a:p>
          <a:p>
            <a:r>
              <a:rPr lang="en-US" dirty="0" smtClean="0"/>
              <a:t>Skew </a:t>
            </a:r>
            <a:r>
              <a:rPr lang="en-US" dirty="0"/>
              <a:t>deviation (vertical displacement of one eye), vertical nystagmus, ocular flutter, and ocular myoclonus (</a:t>
            </a:r>
            <a:r>
              <a:rPr lang="en-US" dirty="0" err="1"/>
              <a:t>opsoclonus</a:t>
            </a:r>
            <a:r>
              <a:rPr lang="en-US" dirty="0"/>
              <a:t>) may also be the result of cerebellar disease</a:t>
            </a:r>
          </a:p>
          <a:p>
            <a:endParaRPr lang="en-US" dirty="0"/>
          </a:p>
        </p:txBody>
      </p:sp>
    </p:spTree>
    <p:extLst>
      <p:ext uri="{BB962C8B-B14F-4D97-AF65-F5344CB8AC3E}">
        <p14:creationId xmlns:p14="http://schemas.microsoft.com/office/powerpoint/2010/main" val="30539362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580436"/>
          </a:xfrm>
        </p:spPr>
        <p:txBody>
          <a:bodyPr>
            <a:normAutofit fontScale="90000"/>
          </a:bodyPr>
          <a:lstStyle/>
          <a:p>
            <a:r>
              <a:rPr lang="en-US" dirty="0"/>
              <a:t>Disorders of equilibrium and gait </a:t>
            </a:r>
            <a:br>
              <a:rPr lang="en-US" dirty="0"/>
            </a:br>
            <a:endParaRPr lang="en-US" dirty="0"/>
          </a:p>
        </p:txBody>
      </p:sp>
      <p:sp>
        <p:nvSpPr>
          <p:cNvPr id="3" name="Content Placeholder 2"/>
          <p:cNvSpPr>
            <a:spLocks noGrp="1"/>
          </p:cNvSpPr>
          <p:nvPr>
            <p:ph idx="1"/>
          </p:nvPr>
        </p:nvSpPr>
        <p:spPr>
          <a:xfrm>
            <a:off x="2589212" y="1274885"/>
            <a:ext cx="8915400" cy="5037992"/>
          </a:xfrm>
        </p:spPr>
        <p:txBody>
          <a:bodyPr>
            <a:normAutofit fontScale="85000" lnSpcReduction="20000"/>
          </a:bodyPr>
          <a:lstStyle/>
          <a:p>
            <a:r>
              <a:rPr lang="en-US" dirty="0"/>
              <a:t>The patient with cerebellar disease has variable degrees of difficulty in standing and </a:t>
            </a:r>
            <a:r>
              <a:rPr lang="en-US" dirty="0" smtClean="0"/>
              <a:t>walking </a:t>
            </a:r>
          </a:p>
          <a:p>
            <a:r>
              <a:rPr lang="en-US" dirty="0" smtClean="0"/>
              <a:t>Standing </a:t>
            </a:r>
            <a:r>
              <a:rPr lang="en-US" dirty="0"/>
              <a:t>with feet together may be impossible or maintained only briefly before the patient pitches to one side or </a:t>
            </a:r>
            <a:r>
              <a:rPr lang="en-US" dirty="0" smtClean="0"/>
              <a:t>backward</a:t>
            </a:r>
          </a:p>
          <a:p>
            <a:r>
              <a:rPr lang="en-US" dirty="0" smtClean="0"/>
              <a:t>Closing </a:t>
            </a:r>
            <a:r>
              <a:rPr lang="en-US" dirty="0"/>
              <a:t>the eyes may worsen this difficulty slightly, but the Romberg sign (which signifies impaired proprioceptive input) is absent if the patient is allowed to steady himself before closing his </a:t>
            </a:r>
            <a:r>
              <a:rPr lang="en-US" dirty="0" smtClean="0"/>
              <a:t>eyes</a:t>
            </a:r>
          </a:p>
          <a:p>
            <a:r>
              <a:rPr lang="en-US" dirty="0" smtClean="0"/>
              <a:t>In </a:t>
            </a:r>
            <a:r>
              <a:rPr lang="en-US" dirty="0"/>
              <a:t>walking, the patient's steps are uneven and placement of the foot is misaligned, resulting in unexpected </a:t>
            </a:r>
            <a:r>
              <a:rPr lang="en-US" dirty="0" smtClean="0"/>
              <a:t>lurching</a:t>
            </a:r>
          </a:p>
          <a:p>
            <a:r>
              <a:rPr lang="en-US" dirty="0" smtClean="0"/>
              <a:t>Data </a:t>
            </a:r>
            <a:r>
              <a:rPr lang="en-US" dirty="0"/>
              <a:t>from patients in whom accurate </a:t>
            </a:r>
            <a:r>
              <a:rPr lang="en-US" dirty="0" err="1"/>
              <a:t>clinicoanatomic</a:t>
            </a:r>
            <a:r>
              <a:rPr lang="en-US" dirty="0"/>
              <a:t> correlations can be made, indicate that the disequilibrium syndrome, with normal movements of the limbs, corresponds more closely with lesions of the anterior vermis than with those of the </a:t>
            </a:r>
            <a:r>
              <a:rPr lang="en-US" dirty="0" err="1"/>
              <a:t>flocculus</a:t>
            </a:r>
            <a:r>
              <a:rPr lang="en-US" dirty="0"/>
              <a:t> and </a:t>
            </a:r>
            <a:r>
              <a:rPr lang="en-US" dirty="0" err="1" smtClean="0"/>
              <a:t>nodulus</a:t>
            </a:r>
            <a:endParaRPr lang="en-US" dirty="0" smtClean="0"/>
          </a:p>
          <a:p>
            <a:r>
              <a:rPr lang="en-US" dirty="0" smtClean="0"/>
              <a:t>This </a:t>
            </a:r>
            <a:r>
              <a:rPr lang="en-US" dirty="0"/>
              <a:t>conclusion is based in part on the study of a highly stereotyped form of cerebellar degeneration in </a:t>
            </a:r>
            <a:r>
              <a:rPr lang="en-US" dirty="0" smtClean="0"/>
              <a:t>alcoholics</a:t>
            </a:r>
          </a:p>
          <a:p>
            <a:r>
              <a:rPr lang="en-US" dirty="0" smtClean="0"/>
              <a:t>In </a:t>
            </a:r>
            <a:r>
              <a:rPr lang="en-US" dirty="0"/>
              <a:t>such patients the cerebellar disturbance is often limited to one of stance and gait, in which case the pathologic changes are restricted to the anterior parts of the superior vermis. </a:t>
            </a:r>
            <a:endParaRPr lang="en-US" dirty="0" smtClean="0"/>
          </a:p>
          <a:p>
            <a:r>
              <a:rPr lang="en-US" dirty="0"/>
              <a:t>In more severely affected patients, in whom there is also incoordination of individual movements of the limbs, the changes are found to extend laterally from the vermis, involving the anterior portions of the anterior lobes (in patients with ataxia of the legs) and the more posterior portions of the anterior lobes (in patients whose arms are affected</a:t>
            </a:r>
            <a:r>
              <a:rPr lang="en-US" dirty="0" smtClean="0"/>
              <a:t>)</a:t>
            </a:r>
            <a:endParaRPr lang="en-US" dirty="0"/>
          </a:p>
        </p:txBody>
      </p:sp>
    </p:spTree>
    <p:extLst>
      <p:ext uri="{BB962C8B-B14F-4D97-AF65-F5344CB8AC3E}">
        <p14:creationId xmlns:p14="http://schemas.microsoft.com/office/powerpoint/2010/main" val="25552486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Disorders of equilibrium and gait </a:t>
            </a:r>
            <a:br>
              <a:rPr lang="en-US" dirty="0"/>
            </a:br>
            <a:endParaRPr lang="en-US" dirty="0"/>
          </a:p>
        </p:txBody>
      </p:sp>
      <p:sp>
        <p:nvSpPr>
          <p:cNvPr id="3" name="Content Placeholder 2"/>
          <p:cNvSpPr>
            <a:spLocks noGrp="1"/>
          </p:cNvSpPr>
          <p:nvPr>
            <p:ph idx="1"/>
          </p:nvPr>
        </p:nvSpPr>
        <p:spPr>
          <a:xfrm>
            <a:off x="2589212" y="1362808"/>
            <a:ext cx="8915400" cy="4548414"/>
          </a:xfrm>
        </p:spPr>
        <p:txBody>
          <a:bodyPr>
            <a:normAutofit lnSpcReduction="10000"/>
          </a:bodyPr>
          <a:lstStyle/>
          <a:p>
            <a:r>
              <a:rPr lang="en-US" dirty="0" smtClean="0"/>
              <a:t>Similar </a:t>
            </a:r>
            <a:r>
              <a:rPr lang="en-US" dirty="0" err="1"/>
              <a:t>clinicopathologic</a:t>
            </a:r>
            <a:r>
              <a:rPr lang="en-US" dirty="0"/>
              <a:t> relationships pertain in patients with familial forms of pure cerebellar cortical </a:t>
            </a:r>
            <a:r>
              <a:rPr lang="en-US" dirty="0" smtClean="0"/>
              <a:t>degeneration</a:t>
            </a:r>
          </a:p>
          <a:p>
            <a:r>
              <a:rPr lang="en-US" dirty="0" smtClean="0"/>
              <a:t>In </a:t>
            </a:r>
            <a:r>
              <a:rPr lang="en-US" dirty="0"/>
              <a:t>both the alcoholic and familial degenerative cases, despite a serious disturbance of stance and gait, the </a:t>
            </a:r>
            <a:r>
              <a:rPr lang="en-US" dirty="0" err="1"/>
              <a:t>flocculonodular</a:t>
            </a:r>
            <a:r>
              <a:rPr lang="en-US" dirty="0"/>
              <a:t> lobe may be spared </a:t>
            </a:r>
            <a:r>
              <a:rPr lang="en-US" dirty="0" smtClean="0"/>
              <a:t>completely</a:t>
            </a:r>
          </a:p>
          <a:p>
            <a:r>
              <a:rPr lang="en-US" dirty="0" smtClean="0"/>
              <a:t>In </a:t>
            </a:r>
            <a:r>
              <a:rPr lang="en-US" dirty="0"/>
              <a:t>other diseases, </a:t>
            </a:r>
            <a:r>
              <a:rPr lang="en-US" dirty="0" smtClean="0"/>
              <a:t>involvement </a:t>
            </a:r>
            <a:r>
              <a:rPr lang="en-US" dirty="0"/>
              <a:t>of the posterior vermis and its connections with the pontine and mesencephalic reticular formations has caused abnormalities of ocular movement in addition to a gait </a:t>
            </a:r>
            <a:r>
              <a:rPr lang="en-US" dirty="0" smtClean="0"/>
              <a:t>disorder</a:t>
            </a:r>
          </a:p>
          <a:p>
            <a:r>
              <a:rPr lang="en-US" dirty="0" smtClean="0"/>
              <a:t>certain </a:t>
            </a:r>
            <a:r>
              <a:rPr lang="en-US" dirty="0"/>
              <a:t>tumors of </a:t>
            </a:r>
            <a:r>
              <a:rPr lang="en-US" dirty="0" smtClean="0"/>
              <a:t>childhood</a:t>
            </a:r>
            <a:r>
              <a:rPr lang="en-US" dirty="0"/>
              <a:t> </a:t>
            </a:r>
            <a:r>
              <a:rPr lang="en-US" dirty="0" smtClean="0"/>
              <a:t>- </a:t>
            </a:r>
            <a:r>
              <a:rPr lang="en-US" dirty="0" err="1"/>
              <a:t>medulloblastomas</a:t>
            </a:r>
            <a:r>
              <a:rPr lang="en-US" dirty="0"/>
              <a:t>, there may be an unsteadiness of stance and gait but no tremor or incoordination of the </a:t>
            </a:r>
            <a:r>
              <a:rPr lang="en-US" dirty="0" smtClean="0"/>
              <a:t>limbs</a:t>
            </a:r>
          </a:p>
          <a:p>
            <a:r>
              <a:rPr lang="en-US" dirty="0" smtClean="0"/>
              <a:t>Insofar </a:t>
            </a:r>
            <a:r>
              <a:rPr lang="en-US" dirty="0"/>
              <a:t>as these tumors are thought to originate from cell rests in the posterior medullary velum, at the base of the </a:t>
            </a:r>
            <a:r>
              <a:rPr lang="en-US" dirty="0" err="1"/>
              <a:t>nodulus</a:t>
            </a:r>
            <a:r>
              <a:rPr lang="en-US" dirty="0"/>
              <a:t>, it has been inferred that the disturbance of equilibrium results from involvement of this portion of the </a:t>
            </a:r>
            <a:r>
              <a:rPr lang="en-US" dirty="0" smtClean="0"/>
              <a:t>cerebellum</a:t>
            </a:r>
          </a:p>
          <a:p>
            <a:endParaRPr lang="en-US" dirty="0"/>
          </a:p>
        </p:txBody>
      </p:sp>
    </p:spTree>
    <p:extLst>
      <p:ext uri="{BB962C8B-B14F-4D97-AF65-F5344CB8AC3E}">
        <p14:creationId xmlns:p14="http://schemas.microsoft.com/office/powerpoint/2010/main" val="38499083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Anatomy of cerebellum </a:t>
            </a:r>
            <a:endParaRPr lang="en-US" dirty="0"/>
          </a:p>
        </p:txBody>
      </p:sp>
      <p:pic>
        <p:nvPicPr>
          <p:cNvPr id="6" name="Content Placeholder 5"/>
          <p:cNvPicPr>
            <a:picLocks noGrp="1" noChangeAspect="1"/>
          </p:cNvPicPr>
          <p:nvPr>
            <p:ph sz="half" idx="1"/>
          </p:nvPr>
        </p:nvPicPr>
        <p:blipFill>
          <a:blip r:embed="rId2"/>
          <a:stretch>
            <a:fillRect/>
          </a:stretch>
        </p:blipFill>
        <p:spPr>
          <a:xfrm>
            <a:off x="2642529" y="2251683"/>
            <a:ext cx="4206605" cy="3542083"/>
          </a:xfrm>
          <a:prstGeom prst="rect">
            <a:avLst/>
          </a:prstGeom>
        </p:spPr>
      </p:pic>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7191375" y="2788087"/>
            <a:ext cx="4313238" cy="2453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23721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554059"/>
          </a:xfrm>
        </p:spPr>
        <p:txBody>
          <a:bodyPr>
            <a:normAutofit fontScale="90000"/>
          </a:bodyPr>
          <a:lstStyle/>
          <a:p>
            <a:r>
              <a:rPr lang="en-US" dirty="0" err="1"/>
              <a:t>Hypotonia</a:t>
            </a:r>
            <a:r>
              <a:rPr lang="en-US" dirty="0"/>
              <a:t> </a:t>
            </a:r>
            <a:br>
              <a:rPr lang="en-US" dirty="0"/>
            </a:br>
            <a:endParaRPr lang="en-US" dirty="0"/>
          </a:p>
        </p:txBody>
      </p:sp>
      <p:sp>
        <p:nvSpPr>
          <p:cNvPr id="3" name="Content Placeholder 2"/>
          <p:cNvSpPr>
            <a:spLocks noGrp="1"/>
          </p:cNvSpPr>
          <p:nvPr>
            <p:ph idx="1"/>
          </p:nvPr>
        </p:nvSpPr>
        <p:spPr>
          <a:xfrm>
            <a:off x="2589212" y="1301262"/>
            <a:ext cx="8915400" cy="4609960"/>
          </a:xfrm>
        </p:spPr>
        <p:txBody>
          <a:bodyPr>
            <a:normAutofit fontScale="85000" lnSpcReduction="20000"/>
          </a:bodyPr>
          <a:lstStyle/>
          <a:p>
            <a:r>
              <a:rPr lang="en-US" dirty="0"/>
              <a:t>This refers to a decrease in the normal resistance that is offered by muscles to passive manipulation (e.g., flexion and extension of a </a:t>
            </a:r>
            <a:r>
              <a:rPr lang="en-US" dirty="0" smtClean="0"/>
              <a:t>limb)</a:t>
            </a:r>
          </a:p>
          <a:p>
            <a:r>
              <a:rPr lang="en-US" dirty="0" smtClean="0"/>
              <a:t>Experimentally</a:t>
            </a:r>
            <a:r>
              <a:rPr lang="en-US" dirty="0"/>
              <a:t>, in cats and monkeys, acute cerebellar lesions and </a:t>
            </a:r>
            <a:r>
              <a:rPr lang="en-US" dirty="0" err="1"/>
              <a:t>hypotonia</a:t>
            </a:r>
            <a:r>
              <a:rPr lang="en-US" dirty="0"/>
              <a:t> are associated with a depression of </a:t>
            </a:r>
            <a:r>
              <a:rPr lang="en-US" dirty="0" err="1"/>
              <a:t>fusimotor</a:t>
            </a:r>
            <a:r>
              <a:rPr lang="en-US" dirty="0"/>
              <a:t> efferent and spindle afferent </a:t>
            </a:r>
            <a:r>
              <a:rPr lang="en-US" dirty="0" smtClean="0"/>
              <a:t>activity</a:t>
            </a:r>
          </a:p>
          <a:p>
            <a:r>
              <a:rPr lang="en-US" dirty="0" smtClean="0"/>
              <a:t>With </a:t>
            </a:r>
            <a:r>
              <a:rPr lang="en-US" dirty="0"/>
              <a:t>the passage of time, </a:t>
            </a:r>
            <a:r>
              <a:rPr lang="en-US" dirty="0" err="1"/>
              <a:t>fusimotor</a:t>
            </a:r>
            <a:r>
              <a:rPr lang="en-US" dirty="0"/>
              <a:t> activity is restored as </a:t>
            </a:r>
            <a:r>
              <a:rPr lang="en-US" dirty="0" err="1"/>
              <a:t>hypotonia</a:t>
            </a:r>
            <a:r>
              <a:rPr lang="en-US" dirty="0"/>
              <a:t> </a:t>
            </a:r>
            <a:r>
              <a:rPr lang="en-US" dirty="0" smtClean="0"/>
              <a:t>disappears</a:t>
            </a:r>
          </a:p>
          <a:p>
            <a:r>
              <a:rPr lang="en-US" dirty="0" smtClean="0"/>
              <a:t>Holmes </a:t>
            </a:r>
            <a:r>
              <a:rPr lang="en-US" dirty="0"/>
              <a:t>believed that </a:t>
            </a:r>
            <a:r>
              <a:rPr lang="en-US" dirty="0" err="1"/>
              <a:t>hypotonia</a:t>
            </a:r>
            <a:r>
              <a:rPr lang="en-US" dirty="0"/>
              <a:t> was a fundamental defect in cerebellar disease, accounting not only for the defects in postural fixation (see below) but also for certain elements of ataxia and the </a:t>
            </a:r>
            <a:r>
              <a:rPr lang="en-US" dirty="0" smtClean="0"/>
              <a:t>tremor</a:t>
            </a:r>
          </a:p>
          <a:p>
            <a:r>
              <a:rPr lang="en-US" dirty="0" err="1" smtClean="0"/>
              <a:t>Hypotonia</a:t>
            </a:r>
            <a:r>
              <a:rPr lang="en-US" dirty="0" smtClean="0"/>
              <a:t> </a:t>
            </a:r>
            <a:r>
              <a:rPr lang="en-US" dirty="0"/>
              <a:t>is much more apparent with acute than with chronic lesions and may be demonstrated in a number of ways. A conventional test for </a:t>
            </a:r>
            <a:r>
              <a:rPr lang="en-US" dirty="0" err="1"/>
              <a:t>hypotonia</a:t>
            </a:r>
            <a:r>
              <a:rPr lang="en-US" dirty="0"/>
              <a:t> is to tap the wrists of the outstretched arms, in which case the affected limb (or both limbs in diffuse cerebellar disease) will be displaced through a wider range than normal and may oscillate; this is the result of a failure of the hypotonic muscles to fixate the arm at the </a:t>
            </a:r>
            <a:r>
              <a:rPr lang="en-US" dirty="0" smtClean="0"/>
              <a:t>shoulder</a:t>
            </a:r>
          </a:p>
          <a:p>
            <a:r>
              <a:rPr lang="en-US" dirty="0" smtClean="0"/>
              <a:t>When </a:t>
            </a:r>
            <a:r>
              <a:rPr lang="en-US" dirty="0"/>
              <a:t>an affected limb is shaken, the flapping movements of the hand are of wider excursion than </a:t>
            </a:r>
            <a:r>
              <a:rPr lang="en-US" dirty="0" smtClean="0"/>
              <a:t>normal</a:t>
            </a:r>
          </a:p>
          <a:p>
            <a:r>
              <a:rPr lang="en-US" dirty="0" smtClean="0"/>
              <a:t>If </a:t>
            </a:r>
            <a:r>
              <a:rPr lang="en-US" dirty="0"/>
              <a:t>the patient places his elbows on the table with the arms flexed and the hands are allowed to hang limply, the hand of the hypotonic limb will </a:t>
            </a:r>
            <a:r>
              <a:rPr lang="en-US" dirty="0" smtClean="0"/>
              <a:t>sag</a:t>
            </a:r>
          </a:p>
          <a:p>
            <a:r>
              <a:rPr lang="en-US" dirty="0" smtClean="0"/>
              <a:t>If </a:t>
            </a:r>
            <a:r>
              <a:rPr lang="en-US" dirty="0"/>
              <a:t>the standing patient is rotated briefly to and fro at the shoulders, the hypotonic arm will be seen to continue to swing after the other has come to </a:t>
            </a:r>
            <a:r>
              <a:rPr lang="en-US" dirty="0" smtClean="0"/>
              <a:t>rest</a:t>
            </a:r>
            <a:endParaRPr lang="en-US" dirty="0"/>
          </a:p>
        </p:txBody>
      </p:sp>
    </p:spTree>
    <p:extLst>
      <p:ext uri="{BB962C8B-B14F-4D97-AF65-F5344CB8AC3E}">
        <p14:creationId xmlns:p14="http://schemas.microsoft.com/office/powerpoint/2010/main" val="35372817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Hypotonia</a:t>
            </a:r>
            <a:endParaRPr lang="en-US" dirty="0"/>
          </a:p>
        </p:txBody>
      </p:sp>
      <p:sp>
        <p:nvSpPr>
          <p:cNvPr id="3" name="Content Placeholder 2"/>
          <p:cNvSpPr>
            <a:spLocks noGrp="1"/>
          </p:cNvSpPr>
          <p:nvPr>
            <p:ph idx="1"/>
          </p:nvPr>
        </p:nvSpPr>
        <p:spPr>
          <a:xfrm>
            <a:off x="2589212" y="1371599"/>
            <a:ext cx="8915400" cy="5336931"/>
          </a:xfrm>
        </p:spPr>
        <p:txBody>
          <a:bodyPr>
            <a:normAutofit fontScale="85000" lnSpcReduction="20000"/>
          </a:bodyPr>
          <a:lstStyle/>
          <a:p>
            <a:r>
              <a:rPr lang="en-US" dirty="0"/>
              <a:t>Babinski also was impressed with gross alterations of posture, apparently related to </a:t>
            </a:r>
            <a:r>
              <a:rPr lang="en-US" dirty="0" err="1" smtClean="0"/>
              <a:t>hypotonia</a:t>
            </a:r>
            <a:endParaRPr lang="en-US" dirty="0" smtClean="0"/>
          </a:p>
          <a:p>
            <a:r>
              <a:rPr lang="en-US" dirty="0" smtClean="0"/>
              <a:t>These </a:t>
            </a:r>
            <a:r>
              <a:rPr lang="en-US" dirty="0"/>
              <a:t>take the form of passive extension of the neck and involuntary bending of the knees, which are apparent when the patient is lifted from a bed or chair or upon first standing, or slumping of the shoulder on the affected </a:t>
            </a:r>
            <a:r>
              <a:rPr lang="en-US" dirty="0" smtClean="0"/>
              <a:t>side</a:t>
            </a:r>
          </a:p>
          <a:p>
            <a:r>
              <a:rPr lang="en-US" dirty="0" smtClean="0"/>
              <a:t>Failure </a:t>
            </a:r>
            <a:r>
              <a:rPr lang="en-US" dirty="0"/>
              <a:t>to check a movement is a closely related </a:t>
            </a:r>
            <a:r>
              <a:rPr lang="en-US" dirty="0" smtClean="0"/>
              <a:t>phenomenon</a:t>
            </a:r>
          </a:p>
          <a:p>
            <a:r>
              <a:rPr lang="en-US" dirty="0"/>
              <a:t>A</a:t>
            </a:r>
            <a:r>
              <a:rPr lang="en-US" dirty="0" smtClean="0"/>
              <a:t>fter </a:t>
            </a:r>
            <a:r>
              <a:rPr lang="en-US" dirty="0"/>
              <a:t>strongly flexing one arm against a resistance that is suddenly released, the patient may be unable to check the flexion movement, to the point where the arm may strike the </a:t>
            </a:r>
            <a:r>
              <a:rPr lang="en-US" dirty="0" smtClean="0"/>
              <a:t>face</a:t>
            </a:r>
          </a:p>
          <a:p>
            <a:r>
              <a:rPr lang="en-US" dirty="0" smtClean="0"/>
              <a:t>This </a:t>
            </a:r>
            <a:r>
              <a:rPr lang="en-US" dirty="0"/>
              <a:t>is the result of a delay in contraction of the triceps muscle, which ordinarily would arrest </a:t>
            </a:r>
            <a:r>
              <a:rPr lang="en-US" dirty="0" err="1"/>
              <a:t>overflexion</a:t>
            </a:r>
            <a:r>
              <a:rPr lang="en-US" dirty="0"/>
              <a:t> of the </a:t>
            </a:r>
            <a:r>
              <a:rPr lang="en-US" dirty="0" smtClean="0"/>
              <a:t>arm</a:t>
            </a:r>
          </a:p>
          <a:p>
            <a:r>
              <a:rPr lang="en-US" dirty="0" smtClean="0"/>
              <a:t>This </a:t>
            </a:r>
            <a:r>
              <a:rPr lang="en-US" dirty="0"/>
              <a:t>abnormality, incorrectly referred to as Holmes' rebound phenomenon, is more appropriately designated as an impairment of the check </a:t>
            </a:r>
            <a:r>
              <a:rPr lang="en-US" dirty="0" smtClean="0"/>
              <a:t>reflex</a:t>
            </a:r>
          </a:p>
          <a:p>
            <a:r>
              <a:rPr lang="en-US" dirty="0" smtClean="0"/>
              <a:t>rebound </a:t>
            </a:r>
            <a:r>
              <a:rPr lang="en-US" dirty="0"/>
              <a:t>of the limb is actually deficient in cerebellar </a:t>
            </a:r>
            <a:r>
              <a:rPr lang="en-US" dirty="0" smtClean="0"/>
              <a:t>disease</a:t>
            </a:r>
          </a:p>
          <a:p>
            <a:r>
              <a:rPr lang="en-US" dirty="0" smtClean="0"/>
              <a:t>Patients </a:t>
            </a:r>
            <a:r>
              <a:rPr lang="en-US" dirty="0"/>
              <a:t>with these various abnormalities of tone may show little or no impairment of motor power, indicating that the maintenance of posture involves more than the voluntary contraction of </a:t>
            </a:r>
            <a:r>
              <a:rPr lang="en-US" dirty="0" smtClean="0"/>
              <a:t>muscles</a:t>
            </a:r>
          </a:p>
          <a:p>
            <a:r>
              <a:rPr lang="en-US" dirty="0" smtClean="0"/>
              <a:t>It </a:t>
            </a:r>
            <a:r>
              <a:rPr lang="en-US" dirty="0"/>
              <a:t>is noteworthy that the signs of cerebellar dysfunction (</a:t>
            </a:r>
            <a:r>
              <a:rPr lang="en-US" dirty="0" err="1"/>
              <a:t>dysmetria</a:t>
            </a:r>
            <a:r>
              <a:rPr lang="en-US" dirty="0"/>
              <a:t>, clumsiness, tremor) are absent in the hypotonic muscles of peripheral nerve </a:t>
            </a:r>
            <a:r>
              <a:rPr lang="en-US" dirty="0" smtClean="0"/>
              <a:t>disease - indicating </a:t>
            </a:r>
            <a:r>
              <a:rPr lang="en-US" dirty="0"/>
              <a:t>that the cerebellum exerts a unique modulating effect on movement that is not explained by loss of </a:t>
            </a:r>
            <a:r>
              <a:rPr lang="en-US" dirty="0" smtClean="0"/>
              <a:t>tone</a:t>
            </a:r>
            <a:endParaRPr lang="en-US" dirty="0"/>
          </a:p>
        </p:txBody>
      </p:sp>
    </p:spTree>
    <p:extLst>
      <p:ext uri="{BB962C8B-B14F-4D97-AF65-F5344CB8AC3E}">
        <p14:creationId xmlns:p14="http://schemas.microsoft.com/office/powerpoint/2010/main" val="24166168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606813"/>
          </a:xfrm>
        </p:spPr>
        <p:txBody>
          <a:bodyPr>
            <a:normAutofit fontScale="90000"/>
          </a:bodyPr>
          <a:lstStyle/>
          <a:p>
            <a:r>
              <a:rPr lang="en-US" dirty="0"/>
              <a:t>Other Symptoms of Cerebellar Disease </a:t>
            </a:r>
            <a:br>
              <a:rPr lang="en-US" dirty="0"/>
            </a:br>
            <a:endParaRPr lang="en-US" dirty="0"/>
          </a:p>
        </p:txBody>
      </p:sp>
      <p:sp>
        <p:nvSpPr>
          <p:cNvPr id="3" name="Content Placeholder 2"/>
          <p:cNvSpPr>
            <a:spLocks noGrp="1"/>
          </p:cNvSpPr>
          <p:nvPr>
            <p:ph idx="1"/>
          </p:nvPr>
        </p:nvSpPr>
        <p:spPr>
          <a:xfrm>
            <a:off x="2589212" y="1230923"/>
            <a:ext cx="8915400" cy="4680299"/>
          </a:xfrm>
        </p:spPr>
        <p:txBody>
          <a:bodyPr>
            <a:normAutofit fontScale="77500" lnSpcReduction="20000"/>
          </a:bodyPr>
          <a:lstStyle/>
          <a:p>
            <a:r>
              <a:rPr lang="en-US" dirty="0" smtClean="0"/>
              <a:t>there </a:t>
            </a:r>
            <a:r>
              <a:rPr lang="en-US" dirty="0"/>
              <a:t>is a slight loss of muscular power and fatigability of muscle with acute cerebellar </a:t>
            </a:r>
            <a:r>
              <a:rPr lang="en-US" dirty="0" smtClean="0"/>
              <a:t>lesions</a:t>
            </a:r>
          </a:p>
          <a:p>
            <a:r>
              <a:rPr lang="en-US" dirty="0"/>
              <a:t>A</a:t>
            </a:r>
            <a:r>
              <a:rPr lang="en-US" dirty="0" smtClean="0"/>
              <a:t>s </a:t>
            </a:r>
            <a:r>
              <a:rPr lang="en-US" dirty="0"/>
              <a:t>these symptoms cannot be explained by other disturbances of motor function, they may be regarded as primary manifestations of cerebellar disease, but they are never severe or persistent and are of little clinical </a:t>
            </a:r>
            <a:r>
              <a:rPr lang="en-US" dirty="0" smtClean="0"/>
              <a:t>importance</a:t>
            </a:r>
          </a:p>
          <a:p>
            <a:r>
              <a:rPr lang="en-US" dirty="0" smtClean="0"/>
              <a:t>Myoclonic </a:t>
            </a:r>
            <a:r>
              <a:rPr lang="en-US" dirty="0"/>
              <a:t>movements-i.e., brief (50- to 100-ms), random contractions of muscles or groups of muscles are, in some disease processes, combined with cerebellar </a:t>
            </a:r>
            <a:r>
              <a:rPr lang="en-US" dirty="0" smtClean="0"/>
              <a:t>ataxia</a:t>
            </a:r>
          </a:p>
          <a:p>
            <a:r>
              <a:rPr lang="en-US" dirty="0" smtClean="0"/>
              <a:t>When </a:t>
            </a:r>
            <a:r>
              <a:rPr lang="en-US" dirty="0"/>
              <a:t>multiple myoclonic jerks mar a volitional movement, they may be mistaken for an ataxic </a:t>
            </a:r>
            <a:r>
              <a:rPr lang="en-US" dirty="0" smtClean="0"/>
              <a:t>tremor</a:t>
            </a:r>
          </a:p>
          <a:p>
            <a:r>
              <a:rPr lang="en-US" dirty="0" smtClean="0"/>
              <a:t>Action </a:t>
            </a:r>
            <a:r>
              <a:rPr lang="en-US" dirty="0"/>
              <a:t>myoclonus may be the principal residual sign of hypoxic </a:t>
            </a:r>
            <a:r>
              <a:rPr lang="en-US" dirty="0" smtClean="0"/>
              <a:t>encephalopathy </a:t>
            </a:r>
            <a:r>
              <a:rPr lang="en-US" dirty="0"/>
              <a:t>and it has been proposed that this condition has a cerebellar origin. </a:t>
            </a:r>
            <a:endParaRPr lang="en-US" dirty="0" smtClean="0"/>
          </a:p>
          <a:p>
            <a:r>
              <a:rPr lang="en-US" dirty="0"/>
              <a:t>P</a:t>
            </a:r>
            <a:r>
              <a:rPr lang="en-US" dirty="0" smtClean="0"/>
              <a:t>articipation </a:t>
            </a:r>
            <a:r>
              <a:rPr lang="en-US" dirty="0"/>
              <a:t>of the cerebellum in certain aspects of cognitive function and </a:t>
            </a:r>
            <a:r>
              <a:rPr lang="en-US" dirty="0" smtClean="0"/>
              <a:t>behavior</a:t>
            </a:r>
          </a:p>
          <a:p>
            <a:r>
              <a:rPr lang="en-US" dirty="0" smtClean="0"/>
              <a:t>A </a:t>
            </a:r>
            <a:r>
              <a:rPr lang="en-US" dirty="0"/>
              <a:t>wide range of subtle alterations of memory and cognition, language function, and behavior in patients with disease apparently limited to the cerebellum (as determined by CT and MRI imaging</a:t>
            </a:r>
            <a:r>
              <a:rPr lang="en-US" dirty="0" smtClean="0"/>
              <a:t>)</a:t>
            </a:r>
          </a:p>
          <a:p>
            <a:r>
              <a:rPr lang="en-US" dirty="0" smtClean="0"/>
              <a:t>It </a:t>
            </a:r>
            <a:r>
              <a:rPr lang="en-US" dirty="0"/>
              <a:t>is true that cerebellar lesions interfere with the establishment of conditioned reflexes and perhaps some deterioration in certain learning tasks </a:t>
            </a:r>
            <a:endParaRPr lang="en-US" dirty="0" smtClean="0"/>
          </a:p>
          <a:p>
            <a:r>
              <a:rPr lang="en-US" dirty="0" smtClean="0"/>
              <a:t>A </a:t>
            </a:r>
            <a:r>
              <a:rPr lang="en-US" dirty="0"/>
              <a:t>fairly obvious aphasia from a prior insult to the cerebrum can be unmasked by an acute cerebellar lesion, such as a </a:t>
            </a:r>
            <a:r>
              <a:rPr lang="en-US" dirty="0" smtClean="0"/>
              <a:t>stroke</a:t>
            </a:r>
          </a:p>
          <a:p>
            <a:r>
              <a:rPr lang="en-US" dirty="0" smtClean="0"/>
              <a:t>Slowly </a:t>
            </a:r>
            <a:r>
              <a:rPr lang="en-US" dirty="0"/>
              <a:t>developing cerebellar disorders, such as tumors, do not appear to demonstrate this </a:t>
            </a:r>
            <a:r>
              <a:rPr lang="en-US" dirty="0" smtClean="0"/>
              <a:t>phenomenon </a:t>
            </a:r>
            <a:endParaRPr lang="en-US" dirty="0"/>
          </a:p>
        </p:txBody>
      </p:sp>
    </p:spTree>
    <p:extLst>
      <p:ext uri="{BB962C8B-B14F-4D97-AF65-F5344CB8AC3E}">
        <p14:creationId xmlns:p14="http://schemas.microsoft.com/office/powerpoint/2010/main" val="15108598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Differential Diagnosis of Ataxia</a:t>
            </a:r>
            <a:br>
              <a:rPr lang="en-US" dirty="0"/>
            </a:br>
            <a:r>
              <a:rPr lang="en-US" sz="2000" dirty="0"/>
              <a:t>In the diagnosis of disorders characterized by generalized cerebellar ataxia (affecting limbs, gait, and speech), the mode of onset, rate of development, and degree of permanence of the ataxia are of particular importance</a:t>
            </a:r>
          </a:p>
        </p:txBody>
      </p:sp>
      <p:pic>
        <p:nvPicPr>
          <p:cNvPr id="4" name="Content Placeholder 3"/>
          <p:cNvPicPr>
            <a:picLocks noGrp="1"/>
          </p:cNvPicPr>
          <p:nvPr>
            <p:ph idx="1"/>
          </p:nvPr>
        </p:nvPicPr>
        <p:blipFill rotWithShape="1">
          <a:blip r:embed="rId2"/>
          <a:srcRect l="20000" t="14886" r="9744" b="15839"/>
          <a:stretch/>
        </p:blipFill>
        <p:spPr bwMode="auto">
          <a:xfrm>
            <a:off x="2681654" y="2133600"/>
            <a:ext cx="8581292" cy="445183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483302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598021"/>
          </a:xfrm>
        </p:spPr>
        <p:txBody>
          <a:bodyPr>
            <a:normAutofit fontScale="90000"/>
          </a:bodyPr>
          <a:lstStyle/>
          <a:p>
            <a:r>
              <a:rPr lang="en-US" dirty="0"/>
              <a:t>Differential Diagnosis of Ataxia</a:t>
            </a:r>
          </a:p>
        </p:txBody>
      </p:sp>
      <p:sp>
        <p:nvSpPr>
          <p:cNvPr id="3" name="Content Placeholder 2"/>
          <p:cNvSpPr>
            <a:spLocks noGrp="1"/>
          </p:cNvSpPr>
          <p:nvPr>
            <p:ph idx="1"/>
          </p:nvPr>
        </p:nvSpPr>
        <p:spPr>
          <a:xfrm>
            <a:off x="2589212" y="1222131"/>
            <a:ext cx="8915400" cy="4689091"/>
          </a:xfrm>
        </p:spPr>
        <p:txBody>
          <a:bodyPr>
            <a:normAutofit fontScale="85000" lnSpcReduction="10000"/>
          </a:bodyPr>
          <a:lstStyle/>
          <a:p>
            <a:r>
              <a:rPr lang="en-US" dirty="0" smtClean="0"/>
              <a:t>In </a:t>
            </a:r>
            <a:r>
              <a:rPr lang="en-US" dirty="0"/>
              <a:t>adults, paraneoplastic and demyelinating cases account for the largest proportion of cases of subacute </a:t>
            </a:r>
            <a:r>
              <a:rPr lang="en-US" dirty="0" smtClean="0"/>
              <a:t>onset</a:t>
            </a:r>
          </a:p>
          <a:p>
            <a:r>
              <a:rPr lang="en-US" dirty="0" smtClean="0"/>
              <a:t>Hereditary </a:t>
            </a:r>
            <a:r>
              <a:rPr lang="en-US" dirty="0"/>
              <a:t>forms are the usual cause of very slowly progressive and chronic ones, particularly if gait is predominantly </a:t>
            </a:r>
            <a:r>
              <a:rPr lang="en-US" dirty="0" smtClean="0"/>
              <a:t>affected</a:t>
            </a:r>
          </a:p>
          <a:p>
            <a:r>
              <a:rPr lang="en-US" dirty="0" smtClean="0"/>
              <a:t>The </a:t>
            </a:r>
            <a:r>
              <a:rPr lang="en-US" dirty="0"/>
              <a:t>last category of genetic ataxias constitutes a large and heterogeneous group for which the mutation has been established in many </a:t>
            </a:r>
            <a:r>
              <a:rPr lang="en-US" dirty="0" smtClean="0"/>
              <a:t>cases</a:t>
            </a:r>
          </a:p>
          <a:p>
            <a:r>
              <a:rPr lang="en-US" dirty="0" smtClean="0"/>
              <a:t>Unilateral </a:t>
            </a:r>
            <a:r>
              <a:rPr lang="en-US" dirty="0"/>
              <a:t>ataxia without accompanying signs is most often caused by infarction or tumor in the ipsilateral cerebellar hemisphere or by demyelinating disease affecting cerebellar connections to the </a:t>
            </a:r>
            <a:r>
              <a:rPr lang="en-US" dirty="0" smtClean="0"/>
              <a:t>brainstem</a:t>
            </a:r>
            <a:endParaRPr lang="en-US" dirty="0"/>
          </a:p>
          <a:p>
            <a:r>
              <a:rPr lang="en-US" dirty="0"/>
              <a:t>The ataxia of severe sensory neuropathy and of posterior column or posterior spinal root disease (sensory ataxia) simulates cerebellar </a:t>
            </a:r>
            <a:r>
              <a:rPr lang="en-US" dirty="0" smtClean="0"/>
              <a:t>ataxia</a:t>
            </a:r>
          </a:p>
          <a:p>
            <a:r>
              <a:rPr lang="en-US" dirty="0" smtClean="0"/>
              <a:t>presumably </a:t>
            </a:r>
            <a:r>
              <a:rPr lang="en-US" dirty="0"/>
              <a:t>this is a result of involvement of the large peripheral spinocerebellar afferent </a:t>
            </a:r>
            <a:r>
              <a:rPr lang="en-US" dirty="0" smtClean="0"/>
              <a:t>fibers</a:t>
            </a:r>
          </a:p>
          <a:p>
            <a:r>
              <a:rPr lang="en-US" dirty="0" err="1" smtClean="0"/>
              <a:t>Tabes</a:t>
            </a:r>
            <a:r>
              <a:rPr lang="en-US" dirty="0" smtClean="0"/>
              <a:t> </a:t>
            </a:r>
            <a:r>
              <a:rPr lang="en-US" dirty="0"/>
              <a:t>dorsalis and sensory </a:t>
            </a:r>
            <a:r>
              <a:rPr lang="en-US" dirty="0" err="1"/>
              <a:t>ganglionopathy</a:t>
            </a:r>
            <a:r>
              <a:rPr lang="en-US" dirty="0"/>
              <a:t> are prime examples of this type of </a:t>
            </a:r>
            <a:r>
              <a:rPr lang="en-US" dirty="0" smtClean="0"/>
              <a:t>disorder</a:t>
            </a:r>
          </a:p>
          <a:p>
            <a:r>
              <a:rPr lang="en-US" dirty="0"/>
              <a:t>T</a:t>
            </a:r>
            <a:r>
              <a:rPr lang="en-US" dirty="0" smtClean="0"/>
              <a:t>here </a:t>
            </a:r>
            <a:r>
              <a:rPr lang="en-US" dirty="0"/>
              <a:t>should seldom be difficulty in separating the two if one takes note of the loss of distal joint position sense, absence of associated cerebellar signs such as dysarthria or nystagmus, loss of tendon reflexes, and the corrective effects of vision on sensory </a:t>
            </a:r>
            <a:r>
              <a:rPr lang="en-US" dirty="0" smtClean="0"/>
              <a:t>ataxia</a:t>
            </a:r>
          </a:p>
        </p:txBody>
      </p:sp>
    </p:spTree>
    <p:extLst>
      <p:ext uri="{BB962C8B-B14F-4D97-AF65-F5344CB8AC3E}">
        <p14:creationId xmlns:p14="http://schemas.microsoft.com/office/powerpoint/2010/main" val="42292080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694736"/>
          </a:xfrm>
        </p:spPr>
        <p:txBody>
          <a:bodyPr/>
          <a:lstStyle/>
          <a:p>
            <a:r>
              <a:rPr lang="en-US" dirty="0"/>
              <a:t>Differential Diagnosis of Ataxia</a:t>
            </a:r>
          </a:p>
        </p:txBody>
      </p:sp>
      <p:sp>
        <p:nvSpPr>
          <p:cNvPr id="3" name="Content Placeholder 2"/>
          <p:cNvSpPr>
            <a:spLocks noGrp="1"/>
          </p:cNvSpPr>
          <p:nvPr>
            <p:ph idx="1"/>
          </p:nvPr>
        </p:nvSpPr>
        <p:spPr>
          <a:xfrm>
            <a:off x="2589212" y="1468315"/>
            <a:ext cx="8915400" cy="5134708"/>
          </a:xfrm>
        </p:spPr>
        <p:txBody>
          <a:bodyPr>
            <a:normAutofit fontScale="77500" lnSpcReduction="20000"/>
          </a:bodyPr>
          <a:lstStyle/>
          <a:p>
            <a:r>
              <a:rPr lang="en-US" dirty="0"/>
              <a:t>In peripheral neuropathy and in spinal cord disease with ataxia, the Romberg sign is invariably present, reflecting a parallel dysfunction of large afferent fibers in the posterior </a:t>
            </a:r>
            <a:r>
              <a:rPr lang="en-US" dirty="0" smtClean="0"/>
              <a:t>columns</a:t>
            </a:r>
          </a:p>
          <a:p>
            <a:r>
              <a:rPr lang="en-US" dirty="0" smtClean="0"/>
              <a:t>this </a:t>
            </a:r>
            <a:r>
              <a:rPr lang="en-US" dirty="0"/>
              <a:t>sign is not found in lesions of the cerebellar hemispheres except that the patient may initially sway with eyes open and a bit more with eyes </a:t>
            </a:r>
            <a:r>
              <a:rPr lang="en-US" dirty="0" smtClean="0"/>
              <a:t>closed</a:t>
            </a:r>
          </a:p>
          <a:p>
            <a:r>
              <a:rPr lang="en-US" dirty="0" smtClean="0"/>
              <a:t>In </a:t>
            </a:r>
            <a:r>
              <a:rPr lang="en-US" dirty="0"/>
              <a:t>the Miller Fisher syndrome, which is considered to be a version of acute Guillain-Barre polyneuropathy, sensation is intact or affected only slightly and the severe ataxia and intention tremor are presumably a result of a highly elective peripheral disorder of spinocerebellar nerve </a:t>
            </a:r>
            <a:r>
              <a:rPr lang="en-US" dirty="0" smtClean="0"/>
              <a:t>fibers</a:t>
            </a:r>
          </a:p>
          <a:p>
            <a:r>
              <a:rPr lang="en-US" dirty="0" smtClean="0"/>
              <a:t>A </a:t>
            </a:r>
            <a:r>
              <a:rPr lang="en-US" dirty="0"/>
              <a:t>cerebellar-like tremor in one limb results from a lesion in the dorsolateral cord that interrupts afferent fibers, presumably those directed to the spinocerebellar </a:t>
            </a:r>
            <a:r>
              <a:rPr lang="en-US" dirty="0" smtClean="0"/>
              <a:t>tracts</a:t>
            </a:r>
          </a:p>
          <a:p>
            <a:r>
              <a:rPr lang="en-US" dirty="0" smtClean="0"/>
              <a:t>Vertiginous </a:t>
            </a:r>
            <a:r>
              <a:rPr lang="en-US" dirty="0"/>
              <a:t>ataxia is almost solely an ataxia of gait and is distinguished by the obvious complaint of vertigo and listing to one side, past pointing, and torsional-rotatory </a:t>
            </a:r>
            <a:r>
              <a:rPr lang="en-US" dirty="0" smtClean="0"/>
              <a:t>nystagmus</a:t>
            </a:r>
          </a:p>
          <a:p>
            <a:r>
              <a:rPr lang="en-US" dirty="0" smtClean="0"/>
              <a:t>The </a:t>
            </a:r>
            <a:r>
              <a:rPr lang="en-US" dirty="0" err="1"/>
              <a:t>nonvertiginous</a:t>
            </a:r>
            <a:r>
              <a:rPr lang="en-US" dirty="0"/>
              <a:t> ataxia of gait caused by vestibular paresis (e.g., streptomycin toxicity) has special </a:t>
            </a:r>
            <a:r>
              <a:rPr lang="en-US" dirty="0" smtClean="0"/>
              <a:t>qualities</a:t>
            </a:r>
          </a:p>
          <a:p>
            <a:r>
              <a:rPr lang="en-US" dirty="0" smtClean="0"/>
              <a:t>Vertigo </a:t>
            </a:r>
            <a:r>
              <a:rPr lang="en-US" dirty="0"/>
              <a:t>and cerebellar ataxia may be concurrent, as in some patients with a paraneoplastic disease and in those with infarction of the lateral medulla and inferior </a:t>
            </a:r>
            <a:r>
              <a:rPr lang="en-US" dirty="0" smtClean="0"/>
              <a:t>cerebellum</a:t>
            </a:r>
          </a:p>
          <a:p>
            <a:r>
              <a:rPr lang="en-US" dirty="0" smtClean="0"/>
              <a:t>An </a:t>
            </a:r>
            <a:r>
              <a:rPr lang="en-US" dirty="0"/>
              <a:t>unusual and transient ataxia of the contralateral limbs occurs acutely after infarction or hemorrhage in the anterior thalamus (thalamic ataxia); in addition to characteristic signs of thalamic damage, there may be an accompanying unilateral </a:t>
            </a:r>
            <a:r>
              <a:rPr lang="en-US" dirty="0" err="1" smtClean="0"/>
              <a:t>asterixis</a:t>
            </a:r>
            <a:endParaRPr lang="en-US" dirty="0" smtClean="0"/>
          </a:p>
          <a:p>
            <a:r>
              <a:rPr lang="en-US" dirty="0" smtClean="0"/>
              <a:t>Finally</a:t>
            </a:r>
            <a:r>
              <a:rPr lang="en-US" dirty="0"/>
              <a:t>, a lesion of the superior parietal lobule (areas 5 and 7 of </a:t>
            </a:r>
            <a:r>
              <a:rPr lang="en-US" dirty="0" err="1"/>
              <a:t>Brodmann</a:t>
            </a:r>
            <a:r>
              <a:rPr lang="en-US" dirty="0"/>
              <a:t>) rarely results in a similar ataxia of the contralateral </a:t>
            </a:r>
            <a:r>
              <a:rPr lang="en-US" dirty="0" smtClean="0"/>
              <a:t>limbs</a:t>
            </a:r>
            <a:endParaRPr lang="en-US" dirty="0"/>
          </a:p>
          <a:p>
            <a:endParaRPr lang="en-US" dirty="0"/>
          </a:p>
        </p:txBody>
      </p:sp>
    </p:spTree>
    <p:extLst>
      <p:ext uri="{BB962C8B-B14F-4D97-AF65-F5344CB8AC3E}">
        <p14:creationId xmlns:p14="http://schemas.microsoft.com/office/powerpoint/2010/main" val="24299289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p:txBody>
          <a:bodyPr/>
          <a:lstStyle/>
          <a:p>
            <a:r>
              <a:rPr lang="sr-Latn-RS" dirty="0" smtClean="0"/>
              <a:t>K</a:t>
            </a:r>
            <a:r>
              <a:rPr lang="en-US" dirty="0" err="1" smtClean="0"/>
              <a:t>nowledge</a:t>
            </a:r>
            <a:r>
              <a:rPr lang="en-US" dirty="0" smtClean="0"/>
              <a:t> </a:t>
            </a:r>
            <a:r>
              <a:rPr lang="en-US" dirty="0"/>
              <a:t>of cerebellar function has been derived mainly from the study of natural and experimental ablative lesions and to a lesser extent from stimulation of the cerebellum, which actually produces little in the way of movement or alterations of induced </a:t>
            </a:r>
            <a:r>
              <a:rPr lang="en-US" dirty="0" smtClean="0"/>
              <a:t>movement</a:t>
            </a:r>
            <a:endParaRPr lang="sr-Latn-RS" dirty="0" smtClean="0"/>
          </a:p>
          <a:p>
            <a:r>
              <a:rPr lang="en-US" dirty="0" smtClean="0"/>
              <a:t>Furthermore</a:t>
            </a:r>
            <a:r>
              <a:rPr lang="en-US" dirty="0"/>
              <a:t>, none of the motor activities of the </a:t>
            </a:r>
            <a:r>
              <a:rPr lang="en-US" dirty="0" smtClean="0"/>
              <a:t>cerebellum </a:t>
            </a:r>
            <a:r>
              <a:rPr lang="en-US" dirty="0"/>
              <a:t>reaches conscious kinesthetic </a:t>
            </a:r>
            <a:r>
              <a:rPr lang="en-US" dirty="0" smtClean="0"/>
              <a:t>perception</a:t>
            </a:r>
            <a:endParaRPr lang="sr-Latn-RS" dirty="0" smtClean="0"/>
          </a:p>
          <a:p>
            <a:r>
              <a:rPr lang="en-US" dirty="0" smtClean="0"/>
              <a:t>its </a:t>
            </a:r>
            <a:r>
              <a:rPr lang="en-US" dirty="0"/>
              <a:t>main role, a critical one, is to assist in the modulation of willed movements that are generated in the cerebral hemispheres</a:t>
            </a:r>
            <a:r>
              <a:rPr lang="en-US" dirty="0" smtClean="0"/>
              <a:t>.</a:t>
            </a:r>
            <a:endParaRPr lang="en-US" dirty="0"/>
          </a:p>
        </p:txBody>
      </p:sp>
    </p:spTree>
    <p:extLst>
      <p:ext uri="{BB962C8B-B14F-4D97-AF65-F5344CB8AC3E}">
        <p14:creationId xmlns:p14="http://schemas.microsoft.com/office/powerpoint/2010/main" val="2339320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A</a:t>
            </a:r>
            <a:r>
              <a:rPr lang="en-US" dirty="0" smtClean="0"/>
              <a:t>NATOMIC </a:t>
            </a:r>
            <a:r>
              <a:rPr lang="en-US" dirty="0"/>
              <a:t>AND PHYSIOLOGIC </a:t>
            </a:r>
            <a:br>
              <a:rPr lang="en-US" dirty="0"/>
            </a:br>
            <a:r>
              <a:rPr lang="en-US" dirty="0"/>
              <a:t>CONSIDERATIONS</a:t>
            </a:r>
          </a:p>
        </p:txBody>
      </p:sp>
      <p:sp>
        <p:nvSpPr>
          <p:cNvPr id="3" name="Content Placeholder 2"/>
          <p:cNvSpPr>
            <a:spLocks noGrp="1"/>
          </p:cNvSpPr>
          <p:nvPr>
            <p:ph sz="half" idx="1"/>
          </p:nvPr>
        </p:nvSpPr>
        <p:spPr/>
        <p:txBody>
          <a:bodyPr/>
          <a:lstStyle/>
          <a:p>
            <a:r>
              <a:rPr lang="en-US" dirty="0" err="1"/>
              <a:t>flocculonodular</a:t>
            </a:r>
            <a:r>
              <a:rPr lang="en-US" dirty="0"/>
              <a:t> </a:t>
            </a:r>
            <a:r>
              <a:rPr lang="en-US" dirty="0" smtClean="0"/>
              <a:t>lobe</a:t>
            </a:r>
            <a:endParaRPr lang="sr-Latn-RS" dirty="0" smtClean="0"/>
          </a:p>
          <a:p>
            <a:r>
              <a:rPr lang="en-US" dirty="0"/>
              <a:t>anterior </a:t>
            </a:r>
            <a:r>
              <a:rPr lang="en-US" dirty="0" smtClean="0"/>
              <a:t>lobe</a:t>
            </a:r>
            <a:r>
              <a:rPr lang="sr-Latn-RS" dirty="0" smtClean="0"/>
              <a:t>-</a:t>
            </a:r>
            <a:r>
              <a:rPr lang="en-US" dirty="0" err="1" smtClean="0"/>
              <a:t>paleocerebellum</a:t>
            </a:r>
            <a:endParaRPr lang="sr-Latn-RS" dirty="0" smtClean="0"/>
          </a:p>
          <a:p>
            <a:r>
              <a:rPr lang="en-US" dirty="0"/>
              <a:t>posterior </a:t>
            </a:r>
            <a:r>
              <a:rPr lang="en-US" dirty="0" smtClean="0"/>
              <a:t>lobe</a:t>
            </a:r>
            <a:r>
              <a:rPr lang="sr-Latn-RS" dirty="0" smtClean="0"/>
              <a:t>-</a:t>
            </a:r>
            <a:r>
              <a:rPr lang="en-US" dirty="0" err="1" smtClean="0"/>
              <a:t>neocerebellum</a:t>
            </a:r>
            <a:endParaRPr lang="en-US" dirty="0"/>
          </a:p>
        </p:txBody>
      </p:sp>
      <p:pic>
        <p:nvPicPr>
          <p:cNvPr id="5" name="Content Placeholder 4"/>
          <p:cNvPicPr>
            <a:picLocks noGrp="1" noChangeAspect="1"/>
          </p:cNvPicPr>
          <p:nvPr>
            <p:ph sz="half" idx="2"/>
          </p:nvPr>
        </p:nvPicPr>
        <p:blipFill>
          <a:blip r:embed="rId2"/>
          <a:stretch>
            <a:fillRect/>
          </a:stretch>
        </p:blipFill>
        <p:spPr>
          <a:xfrm>
            <a:off x="6497515" y="2133600"/>
            <a:ext cx="5694485" cy="3777622"/>
          </a:xfrm>
          <a:prstGeom prst="rect">
            <a:avLst/>
          </a:prstGeom>
        </p:spPr>
      </p:pic>
    </p:spTree>
    <p:extLst>
      <p:ext uri="{BB962C8B-B14F-4D97-AF65-F5344CB8AC3E}">
        <p14:creationId xmlns:p14="http://schemas.microsoft.com/office/powerpoint/2010/main" val="25393571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Latn-RS" dirty="0" smtClean="0"/>
              <a:t>S</a:t>
            </a:r>
            <a:r>
              <a:rPr lang="en-US" dirty="0" err="1" smtClean="0"/>
              <a:t>tudies</a:t>
            </a:r>
            <a:r>
              <a:rPr lang="en-US" dirty="0" smtClean="0"/>
              <a:t> </a:t>
            </a:r>
            <a:r>
              <a:rPr lang="en-US" dirty="0"/>
              <a:t>of the comparative anatomy and fiber connections of the cerebellum </a:t>
            </a:r>
          </a:p>
        </p:txBody>
      </p:sp>
      <p:sp>
        <p:nvSpPr>
          <p:cNvPr id="3" name="Content Placeholder 2"/>
          <p:cNvSpPr>
            <a:spLocks noGrp="1"/>
          </p:cNvSpPr>
          <p:nvPr>
            <p:ph idx="1"/>
          </p:nvPr>
        </p:nvSpPr>
        <p:spPr>
          <a:xfrm>
            <a:off x="2589212" y="1758462"/>
            <a:ext cx="8915400" cy="4152760"/>
          </a:xfrm>
        </p:spPr>
        <p:txBody>
          <a:bodyPr/>
          <a:lstStyle/>
          <a:p>
            <a:r>
              <a:rPr lang="sr-Latn-RS" dirty="0" smtClean="0"/>
              <a:t>S</a:t>
            </a:r>
            <a:r>
              <a:rPr lang="en-US" dirty="0" err="1" smtClean="0"/>
              <a:t>ubdivision</a:t>
            </a:r>
            <a:r>
              <a:rPr lang="en-US" dirty="0" smtClean="0"/>
              <a:t> </a:t>
            </a:r>
            <a:r>
              <a:rPr lang="en-US" dirty="0"/>
              <a:t>into three parts: </a:t>
            </a:r>
          </a:p>
          <a:p>
            <a:r>
              <a:rPr lang="en-US" dirty="0" smtClean="0"/>
              <a:t>The FLOCCULONODULAR LOBE, </a:t>
            </a:r>
            <a:r>
              <a:rPr lang="en-US" dirty="0"/>
              <a:t>located inferiorly, which is phylogenetically the oldest portion of the cerebellum and is much the same in all animals (hence </a:t>
            </a:r>
            <a:r>
              <a:rPr lang="en-US" dirty="0" err="1"/>
              <a:t>archicerebellum</a:t>
            </a:r>
            <a:r>
              <a:rPr lang="en-US" dirty="0"/>
              <a:t>). It is separated from the main mass of the cerebellum, or corpus </a:t>
            </a:r>
            <a:r>
              <a:rPr lang="en-US" dirty="0" err="1"/>
              <a:t>cerebelli</a:t>
            </a:r>
            <a:r>
              <a:rPr lang="en-US" dirty="0"/>
              <a:t>, by the posterolateral </a:t>
            </a:r>
            <a:r>
              <a:rPr lang="en-US" dirty="0" smtClean="0"/>
              <a:t>fissure</a:t>
            </a:r>
            <a:endParaRPr lang="en-US" dirty="0"/>
          </a:p>
          <a:p>
            <a:r>
              <a:rPr lang="en-US" dirty="0" smtClean="0"/>
              <a:t>The ANTERIOR LOBE, </a:t>
            </a:r>
            <a:r>
              <a:rPr lang="en-US" dirty="0"/>
              <a:t>or </a:t>
            </a:r>
            <a:r>
              <a:rPr lang="en-US" dirty="0" err="1"/>
              <a:t>paleocerebellum</a:t>
            </a:r>
            <a:r>
              <a:rPr lang="en-US" dirty="0"/>
              <a:t>, which is the portion rostral to the primary fissure. In lower animals, the anterior lobe constitutes most of the cerebellum, but in humans it is relatively small, consisting of the </a:t>
            </a:r>
            <a:r>
              <a:rPr lang="en-US" dirty="0" err="1"/>
              <a:t>anterosuperior</a:t>
            </a:r>
            <a:r>
              <a:rPr lang="en-US" dirty="0"/>
              <a:t> vermis and the contiguous </a:t>
            </a:r>
            <a:r>
              <a:rPr lang="en-US" dirty="0" err="1"/>
              <a:t>paravermian</a:t>
            </a:r>
            <a:r>
              <a:rPr lang="en-US" dirty="0"/>
              <a:t> </a:t>
            </a:r>
            <a:r>
              <a:rPr lang="en-US" dirty="0" smtClean="0"/>
              <a:t>cortex</a:t>
            </a:r>
            <a:r>
              <a:rPr lang="sr-Latn-RS" dirty="0"/>
              <a:t> </a:t>
            </a:r>
            <a:endParaRPr lang="en-US" dirty="0"/>
          </a:p>
          <a:p>
            <a:r>
              <a:rPr lang="en-US" dirty="0" smtClean="0"/>
              <a:t>The POSTERIOR LOBE, </a:t>
            </a:r>
            <a:r>
              <a:rPr lang="en-US" dirty="0"/>
              <a:t>or </a:t>
            </a:r>
            <a:r>
              <a:rPr lang="en-US" dirty="0" err="1"/>
              <a:t>neocerebellum</a:t>
            </a:r>
            <a:r>
              <a:rPr lang="en-US" dirty="0"/>
              <a:t>, consisting of the middle divisions of the vermis and their large lateral </a:t>
            </a:r>
            <a:r>
              <a:rPr lang="en-US" dirty="0" smtClean="0"/>
              <a:t>extensions</a:t>
            </a:r>
            <a:r>
              <a:rPr lang="sr-Latn-RS" dirty="0" smtClean="0"/>
              <a:t>.</a:t>
            </a:r>
            <a:r>
              <a:rPr lang="en-US" dirty="0" smtClean="0"/>
              <a:t> </a:t>
            </a:r>
            <a:r>
              <a:rPr lang="en-US" dirty="0"/>
              <a:t>The major portion of the human cerebellar hemispheres falls into this, the largest, </a:t>
            </a:r>
            <a:r>
              <a:rPr lang="en-US" dirty="0" smtClean="0"/>
              <a:t>subdivision</a:t>
            </a:r>
            <a:endParaRPr lang="en-US" dirty="0"/>
          </a:p>
        </p:txBody>
      </p:sp>
    </p:spTree>
    <p:extLst>
      <p:ext uri="{BB962C8B-B14F-4D97-AF65-F5344CB8AC3E}">
        <p14:creationId xmlns:p14="http://schemas.microsoft.com/office/powerpoint/2010/main" val="29353875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sr-Latn-RS" sz="2800" dirty="0"/>
              <a:t>A</a:t>
            </a:r>
            <a:r>
              <a:rPr lang="en-US" sz="2800" dirty="0" err="1" smtClean="0"/>
              <a:t>natomic</a:t>
            </a:r>
            <a:r>
              <a:rPr lang="en-US" sz="2800" dirty="0" smtClean="0"/>
              <a:t> </a:t>
            </a:r>
            <a:r>
              <a:rPr lang="en-US" sz="2800" dirty="0"/>
              <a:t>subdivision corresponds roughly with the distribution of cerebellar function based on the arrangement of its afferent fiber connections</a:t>
            </a:r>
          </a:p>
        </p:txBody>
      </p:sp>
      <p:sp>
        <p:nvSpPr>
          <p:cNvPr id="3" name="Content Placeholder 2"/>
          <p:cNvSpPr>
            <a:spLocks noGrp="1"/>
          </p:cNvSpPr>
          <p:nvPr>
            <p:ph idx="1"/>
          </p:nvPr>
        </p:nvSpPr>
        <p:spPr/>
        <p:txBody>
          <a:bodyPr/>
          <a:lstStyle/>
          <a:p>
            <a:r>
              <a:rPr lang="en-US" dirty="0"/>
              <a:t>The </a:t>
            </a:r>
            <a:r>
              <a:rPr lang="en-US" dirty="0" smtClean="0"/>
              <a:t>FLOCCULONODULAR LOBE receives </a:t>
            </a:r>
            <a:r>
              <a:rPr lang="en-US" dirty="0"/>
              <a:t>special proprioceptive impulses from the vestibular nuclei and is therefore also referred to as the </a:t>
            </a:r>
            <a:r>
              <a:rPr lang="en-US" dirty="0" err="1" smtClean="0"/>
              <a:t>vestibulocerebellum</a:t>
            </a:r>
            <a:r>
              <a:rPr lang="sr-Latn-RS" dirty="0"/>
              <a:t> </a:t>
            </a:r>
            <a:r>
              <a:rPr lang="sr-Latn-RS" dirty="0" smtClean="0"/>
              <a:t>- </a:t>
            </a:r>
            <a:r>
              <a:rPr lang="en-US" dirty="0" smtClean="0"/>
              <a:t> </a:t>
            </a:r>
            <a:r>
              <a:rPr lang="en-US" dirty="0"/>
              <a:t>it is concerned essentially with </a:t>
            </a:r>
            <a:r>
              <a:rPr lang="en-US" dirty="0" smtClean="0"/>
              <a:t>equilibrium</a:t>
            </a:r>
            <a:endParaRPr lang="en-US" dirty="0"/>
          </a:p>
          <a:p>
            <a:endParaRPr lang="sr-Latn-RS" dirty="0" smtClean="0"/>
          </a:p>
          <a:p>
            <a:r>
              <a:rPr lang="en-US" dirty="0" smtClean="0"/>
              <a:t>The ANTERIOR VERMIS AND PART OF THE POSTERIOR VERMIS are </a:t>
            </a:r>
            <a:r>
              <a:rPr lang="en-US" dirty="0"/>
              <a:t>referred to as the </a:t>
            </a:r>
            <a:r>
              <a:rPr lang="en-US" dirty="0" err="1"/>
              <a:t>spinocerebellum</a:t>
            </a:r>
            <a:r>
              <a:rPr lang="en-US" dirty="0"/>
              <a:t>, since projections to these parts derive to a large extent from the proprioceptors of muscles and tendons in the limbs and are conveyed to the cerebellum in the dorsal spinocerebellar tract (from the lower limbs) and the ventral spinocerebellar tract (upper limbs). The main influence of the </a:t>
            </a:r>
            <a:r>
              <a:rPr lang="en-US" dirty="0" err="1"/>
              <a:t>spinocerebellum</a:t>
            </a:r>
            <a:r>
              <a:rPr lang="en-US" dirty="0"/>
              <a:t> appears to be on posture and muscle tone. </a:t>
            </a:r>
          </a:p>
          <a:p>
            <a:endParaRPr lang="en-US" dirty="0"/>
          </a:p>
        </p:txBody>
      </p:sp>
    </p:spTree>
    <p:extLst>
      <p:ext uri="{BB962C8B-B14F-4D97-AF65-F5344CB8AC3E}">
        <p14:creationId xmlns:p14="http://schemas.microsoft.com/office/powerpoint/2010/main" val="42236144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Latn-RS" sz="2800" dirty="0">
                <a:solidFill>
                  <a:prstClr val="black">
                    <a:lumMod val="85000"/>
                    <a:lumOff val="15000"/>
                  </a:prstClr>
                </a:solidFill>
              </a:rPr>
              <a:t>A</a:t>
            </a:r>
            <a:r>
              <a:rPr lang="en-US" sz="2800" dirty="0" err="1">
                <a:solidFill>
                  <a:prstClr val="black">
                    <a:lumMod val="85000"/>
                    <a:lumOff val="15000"/>
                  </a:prstClr>
                </a:solidFill>
              </a:rPr>
              <a:t>natomic</a:t>
            </a:r>
            <a:r>
              <a:rPr lang="en-US" sz="2800" dirty="0">
                <a:solidFill>
                  <a:prstClr val="black">
                    <a:lumMod val="85000"/>
                    <a:lumOff val="15000"/>
                  </a:prstClr>
                </a:solidFill>
              </a:rPr>
              <a:t> subdivision corresponds roughly with the distribution of cerebellar function based on the arrangement of its afferent fiber connections</a:t>
            </a:r>
            <a:endParaRPr lang="en-US" dirty="0"/>
          </a:p>
        </p:txBody>
      </p:sp>
      <p:sp>
        <p:nvSpPr>
          <p:cNvPr id="3" name="Content Placeholder 2"/>
          <p:cNvSpPr>
            <a:spLocks noGrp="1"/>
          </p:cNvSpPr>
          <p:nvPr>
            <p:ph idx="1"/>
          </p:nvPr>
        </p:nvSpPr>
        <p:spPr/>
        <p:txBody>
          <a:bodyPr/>
          <a:lstStyle/>
          <a:p>
            <a:r>
              <a:rPr lang="en-US" dirty="0"/>
              <a:t>The </a:t>
            </a:r>
            <a:r>
              <a:rPr lang="en-US" dirty="0" smtClean="0"/>
              <a:t>NEOCEREBELLUM </a:t>
            </a:r>
            <a:r>
              <a:rPr lang="en-US" dirty="0"/>
              <a:t>derives its afferent fibers indirectly from the cerebral cortex via the pontine nuclei and brachium </a:t>
            </a:r>
            <a:r>
              <a:rPr lang="en-US" dirty="0" err="1"/>
              <a:t>pontis</a:t>
            </a:r>
            <a:r>
              <a:rPr lang="en-US" dirty="0"/>
              <a:t>, hence the designation </a:t>
            </a:r>
            <a:r>
              <a:rPr lang="en-US" dirty="0" err="1" smtClean="0"/>
              <a:t>pontocerebellum</a:t>
            </a:r>
            <a:endParaRPr lang="sr-Latn-RS" dirty="0" smtClean="0"/>
          </a:p>
          <a:p>
            <a:r>
              <a:rPr lang="en-US" dirty="0" smtClean="0"/>
              <a:t>This </a:t>
            </a:r>
            <a:r>
              <a:rPr lang="en-US" dirty="0"/>
              <a:t>portion of the cerebellum is concerned primarily with the coordination of skilled movements that are initiated at a cerebral cortical </a:t>
            </a:r>
            <a:r>
              <a:rPr lang="en-US" dirty="0" smtClean="0"/>
              <a:t>level</a:t>
            </a:r>
            <a:endParaRPr lang="sr-Latn-RS" dirty="0" smtClean="0"/>
          </a:p>
          <a:p>
            <a:r>
              <a:rPr lang="en-US" dirty="0" smtClean="0"/>
              <a:t>It </a:t>
            </a:r>
            <a:r>
              <a:rPr lang="en-US" dirty="0"/>
              <a:t>is now appreciated that certain portions of the cerebellar hemispheres are also involved to some extent in tactual, visual, auditory, and even visceral </a:t>
            </a:r>
            <a:r>
              <a:rPr lang="en-US" dirty="0" smtClean="0"/>
              <a:t>functions</a:t>
            </a:r>
            <a:endParaRPr lang="en-US" dirty="0"/>
          </a:p>
        </p:txBody>
      </p:sp>
    </p:spTree>
    <p:extLst>
      <p:ext uri="{BB962C8B-B14F-4D97-AF65-F5344CB8AC3E}">
        <p14:creationId xmlns:p14="http://schemas.microsoft.com/office/powerpoint/2010/main" val="3522194426"/>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docProps/app.xml><?xml version="1.0" encoding="utf-8"?>
<Properties xmlns="http://schemas.openxmlformats.org/officeDocument/2006/extended-properties" xmlns:vt="http://schemas.openxmlformats.org/officeDocument/2006/docPropsVTypes">
  <Template>Wisp</Template>
  <TotalTime>845</TotalTime>
  <Words>5849</Words>
  <Application>Microsoft Office PowerPoint</Application>
  <PresentationFormat>Widescreen</PresentationFormat>
  <Paragraphs>274</Paragraphs>
  <Slides>45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Arial</vt:lpstr>
      <vt:lpstr>Calibri</vt:lpstr>
      <vt:lpstr>Century Gothic</vt:lpstr>
      <vt:lpstr>Times New Roman</vt:lpstr>
      <vt:lpstr>Wingdings 3</vt:lpstr>
      <vt:lpstr>Wisp</vt:lpstr>
      <vt:lpstr>DISORDERS OF CEREBELLAR </vt:lpstr>
      <vt:lpstr>Ataxia and disorders of cerebellar functions</vt:lpstr>
      <vt:lpstr> </vt:lpstr>
      <vt:lpstr>Anatomy of cerebellum </vt:lpstr>
      <vt:lpstr> </vt:lpstr>
      <vt:lpstr>ANATOMIC AND PHYSIOLOGIC  CONSIDERATIONS</vt:lpstr>
      <vt:lpstr>Studies of the comparative anatomy and fiber connections of the cerebellum </vt:lpstr>
      <vt:lpstr>Anatomic subdivision corresponds roughly with the distribution of cerebellar function based on the arrangement of its afferent fiber connections</vt:lpstr>
      <vt:lpstr>Anatomic subdivision corresponds roughly with the distribution of cerebellar function based on the arrangement of its afferent fiber connections</vt:lpstr>
      <vt:lpstr>Three characteristic physiologic patterns corresponding to these major divisions of the cerebellum have been delineated</vt:lpstr>
      <vt:lpstr>Three characteristic physiologic patterns corresponding to these major divisions of the cerebellum have been delineated</vt:lpstr>
      <vt:lpstr>Chambers and Sprague  Jansen and Brodal </vt:lpstr>
      <vt:lpstr>Chambers and Sprague investigations in cats </vt:lpstr>
      <vt:lpstr>The efferent fibers of the cerebellar cortex consist essentially of the axons of Purkinje cells</vt:lpstr>
      <vt:lpstr>The deep cerebellar nuclei project to the cerebral cortex and certain  brainstem nuclei via two main pathways</vt:lpstr>
      <vt:lpstr>Guillain-Mollaret triangle</vt:lpstr>
      <vt:lpstr> </vt:lpstr>
      <vt:lpstr>Role of the Deep Cerebellar Nuclei Allen and Tsukahara and of Thach and colleagues studies on macaque monkey</vt:lpstr>
      <vt:lpstr>Neuronal Organization of the Cerebellar Cortex  </vt:lpstr>
      <vt:lpstr>Neuronal Organization of the Cerebellar Cortex </vt:lpstr>
      <vt:lpstr>Neuronal Organization of the Cerebellar Cortex </vt:lpstr>
      <vt:lpstr>Neuronal Organization of the Cerebellar Cortex  </vt:lpstr>
      <vt:lpstr>Neurochemical Considerations</vt:lpstr>
      <vt:lpstr>CLINICAL FEATURES OF CEREBELLAR DISEASE</vt:lpstr>
      <vt:lpstr>CLINICAL FEATURES OF CEREBELLAR DISEASE</vt:lpstr>
      <vt:lpstr>CLINICAL FEATURES OF CEREBELLAR DISEASE</vt:lpstr>
      <vt:lpstr>CLINICAL FEATURES OF CEREBELLAR DISEASE</vt:lpstr>
      <vt:lpstr>CLINICAL FEATURES OF CEREBELLAR DISEASE</vt:lpstr>
      <vt:lpstr>CLINICAL FEATURES OF CEREBELLAR DISEASE</vt:lpstr>
      <vt:lpstr>Ataxic Incoordination</vt:lpstr>
      <vt:lpstr>Ataxic Incoordination</vt:lpstr>
      <vt:lpstr>Ataxic Incoordination</vt:lpstr>
      <vt:lpstr>Intention tremor - ataxic tremor</vt:lpstr>
      <vt:lpstr>Holmes – rubral tremor</vt:lpstr>
      <vt:lpstr>Cerebellar dysarthria  </vt:lpstr>
      <vt:lpstr>Cerebellar eye movement abnormalities  </vt:lpstr>
      <vt:lpstr>Cerebellar eye movement abnormalities  </vt:lpstr>
      <vt:lpstr>Disorders of equilibrium and gait  </vt:lpstr>
      <vt:lpstr>Disorders of equilibrium and gait  </vt:lpstr>
      <vt:lpstr>Hypotonia  </vt:lpstr>
      <vt:lpstr>Hypotonia</vt:lpstr>
      <vt:lpstr>Other Symptoms of Cerebellar Disease  </vt:lpstr>
      <vt:lpstr>Differential Diagnosis of Ataxia In the diagnosis of disorders characterized by generalized cerebellar ataxia (affecting limbs, gait, and speech), the mode of onset, rate of development, and degree of permanence of the ataxia are of particular importance</vt:lpstr>
      <vt:lpstr>Differential Diagnosis of Ataxia</vt:lpstr>
      <vt:lpstr>Differential Diagnosis of Ataxia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Snezana Lazarevic</dc:creator>
  <cp:lastModifiedBy>Snezana Lazarevic</cp:lastModifiedBy>
  <cp:revision>53</cp:revision>
  <dcterms:created xsi:type="dcterms:W3CDTF">2024-02-26T13:21:20Z</dcterms:created>
  <dcterms:modified xsi:type="dcterms:W3CDTF">2024-04-01T00:43:26Z</dcterms:modified>
</cp:coreProperties>
</file>